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58"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8" r:id="rId136"/>
    <p:sldId id="379" r:id="rId137"/>
    <p:sldId id="380" r:id="rId138"/>
    <p:sldId id="381" r:id="rId139"/>
    <p:sldId id="382" r:id="rId140"/>
    <p:sldId id="383" r:id="rId141"/>
    <p:sldId id="384" r:id="rId142"/>
    <p:sldId id="385" r:id="rId143"/>
    <p:sldId id="386" r:id="rId144"/>
    <p:sldId id="387" r:id="rId145"/>
    <p:sldId id="388" r:id="rId146"/>
    <p:sldId id="389" r:id="rId147"/>
    <p:sldId id="390" r:id="rId148"/>
    <p:sldId id="391" r:id="rId149"/>
    <p:sldId id="392" r:id="rId150"/>
    <p:sldId id="393" r:id="rId151"/>
    <p:sldId id="394" r:id="rId152"/>
    <p:sldId id="395" r:id="rId153"/>
    <p:sldId id="396" r:id="rId154"/>
    <p:sldId id="397" r:id="rId155"/>
    <p:sldId id="398" r:id="rId156"/>
    <p:sldId id="399" r:id="rId157"/>
    <p:sldId id="400" r:id="rId158"/>
    <p:sldId id="401" r:id="rId159"/>
    <p:sldId id="402" r:id="rId160"/>
    <p:sldId id="403" r:id="rId161"/>
    <p:sldId id="404" r:id="rId162"/>
    <p:sldId id="405" r:id="rId163"/>
    <p:sldId id="406" r:id="rId164"/>
    <p:sldId id="407" r:id="rId165"/>
    <p:sldId id="408" r:id="rId166"/>
    <p:sldId id="409" r:id="rId167"/>
    <p:sldId id="410" r:id="rId168"/>
    <p:sldId id="411" r:id="rId169"/>
    <p:sldId id="412" r:id="rId170"/>
    <p:sldId id="413" r:id="rId171"/>
    <p:sldId id="414" r:id="rId172"/>
    <p:sldId id="415" r:id="rId173"/>
    <p:sldId id="416" r:id="rId174"/>
    <p:sldId id="417" r:id="rId175"/>
    <p:sldId id="418" r:id="rId176"/>
    <p:sldId id="419" r:id="rId177"/>
    <p:sldId id="420" r:id="rId178"/>
    <p:sldId id="421" r:id="rId179"/>
    <p:sldId id="422" r:id="rId180"/>
    <p:sldId id="423" r:id="rId181"/>
    <p:sldId id="424" r:id="rId182"/>
    <p:sldId id="425" r:id="rId183"/>
    <p:sldId id="426" r:id="rId184"/>
    <p:sldId id="427" r:id="rId185"/>
    <p:sldId id="428" r:id="rId186"/>
    <p:sldId id="429" r:id="rId187"/>
    <p:sldId id="430" r:id="rId188"/>
    <p:sldId id="431" r:id="rId189"/>
    <p:sldId id="432" r:id="rId190"/>
    <p:sldId id="433" r:id="rId191"/>
    <p:sldId id="434" r:id="rId192"/>
    <p:sldId id="435" r:id="rId193"/>
    <p:sldId id="436" r:id="rId194"/>
    <p:sldId id="437" r:id="rId195"/>
    <p:sldId id="438" r:id="rId196"/>
    <p:sldId id="439" r:id="rId197"/>
    <p:sldId id="440" r:id="rId198"/>
    <p:sldId id="441" r:id="rId199"/>
    <p:sldId id="442" r:id="rId200"/>
    <p:sldId id="443" r:id="rId201"/>
    <p:sldId id="444" r:id="rId202"/>
    <p:sldId id="445" r:id="rId203"/>
    <p:sldId id="446" r:id="rId204"/>
    <p:sldId id="448" r:id="rId205"/>
    <p:sldId id="447" r:id="rId206"/>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slide" Target="slides/slide146.xml"/><Relationship Id="rId170" Type="http://schemas.openxmlformats.org/officeDocument/2006/relationships/slide" Target="slides/slide157.xml"/><Relationship Id="rId191" Type="http://schemas.openxmlformats.org/officeDocument/2006/relationships/slide" Target="slides/slide178.xml"/><Relationship Id="rId205" Type="http://schemas.openxmlformats.org/officeDocument/2006/relationships/slide" Target="slides/slide192.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slide" Target="slides/slide13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60" Type="http://schemas.openxmlformats.org/officeDocument/2006/relationships/slide" Target="slides/slide147.xml"/><Relationship Id="rId165" Type="http://schemas.openxmlformats.org/officeDocument/2006/relationships/slide" Target="slides/slide152.xml"/><Relationship Id="rId181" Type="http://schemas.openxmlformats.org/officeDocument/2006/relationships/slide" Target="slides/slide168.xml"/><Relationship Id="rId186" Type="http://schemas.openxmlformats.org/officeDocument/2006/relationships/slide" Target="slides/slide173.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slide" Target="slides/slide137.xml"/><Relationship Id="rId155" Type="http://schemas.openxmlformats.org/officeDocument/2006/relationships/slide" Target="slides/slide142.xml"/><Relationship Id="rId171" Type="http://schemas.openxmlformats.org/officeDocument/2006/relationships/slide" Target="slides/slide158.xml"/><Relationship Id="rId176" Type="http://schemas.openxmlformats.org/officeDocument/2006/relationships/slide" Target="slides/slide163.xml"/><Relationship Id="rId192" Type="http://schemas.openxmlformats.org/officeDocument/2006/relationships/slide" Target="slides/slide179.xml"/><Relationship Id="rId197" Type="http://schemas.openxmlformats.org/officeDocument/2006/relationships/slide" Target="slides/slide184.xml"/><Relationship Id="rId206" Type="http://schemas.openxmlformats.org/officeDocument/2006/relationships/slide" Target="slides/slide193.xml"/><Relationship Id="rId201" Type="http://schemas.openxmlformats.org/officeDocument/2006/relationships/slide" Target="slides/slide188.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61" Type="http://schemas.openxmlformats.org/officeDocument/2006/relationships/slide" Target="slides/slide148.xml"/><Relationship Id="rId166" Type="http://schemas.openxmlformats.org/officeDocument/2006/relationships/slide" Target="slides/slide153.xml"/><Relationship Id="rId182" Type="http://schemas.openxmlformats.org/officeDocument/2006/relationships/slide" Target="slides/slide169.xml"/><Relationship Id="rId187" Type="http://schemas.openxmlformats.org/officeDocument/2006/relationships/slide" Target="slides/slide17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51" Type="http://schemas.openxmlformats.org/officeDocument/2006/relationships/slide" Target="slides/slide138.xml"/><Relationship Id="rId156" Type="http://schemas.openxmlformats.org/officeDocument/2006/relationships/slide" Target="slides/slide143.xml"/><Relationship Id="rId177" Type="http://schemas.openxmlformats.org/officeDocument/2006/relationships/slide" Target="slides/slide164.xml"/><Relationship Id="rId198" Type="http://schemas.openxmlformats.org/officeDocument/2006/relationships/slide" Target="slides/slide185.xml"/><Relationship Id="rId172" Type="http://schemas.openxmlformats.org/officeDocument/2006/relationships/slide" Target="slides/slide159.xml"/><Relationship Id="rId193" Type="http://schemas.openxmlformats.org/officeDocument/2006/relationships/slide" Target="slides/slide180.xml"/><Relationship Id="rId202" Type="http://schemas.openxmlformats.org/officeDocument/2006/relationships/slide" Target="slides/slide189.xml"/><Relationship Id="rId207"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slide" Target="slides/slide154.xml"/><Relationship Id="rId188" Type="http://schemas.openxmlformats.org/officeDocument/2006/relationships/slide" Target="slides/slide175.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183" Type="http://schemas.openxmlformats.org/officeDocument/2006/relationships/slide" Target="slides/slide170.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178" Type="http://schemas.openxmlformats.org/officeDocument/2006/relationships/slide" Target="slides/slide165.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slide" Target="slides/slide160.xml"/><Relationship Id="rId194" Type="http://schemas.openxmlformats.org/officeDocument/2006/relationships/slide" Target="slides/slide181.xml"/><Relationship Id="rId199" Type="http://schemas.openxmlformats.org/officeDocument/2006/relationships/slide" Target="slides/slide186.xml"/><Relationship Id="rId203" Type="http://schemas.openxmlformats.org/officeDocument/2006/relationships/slide" Target="slides/slide190.xml"/><Relationship Id="rId208"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184" Type="http://schemas.openxmlformats.org/officeDocument/2006/relationships/slide" Target="slides/slide171.xml"/><Relationship Id="rId189" Type="http://schemas.openxmlformats.org/officeDocument/2006/relationships/slide" Target="slides/slide176.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slide" Target="slides/slide161.xml"/><Relationship Id="rId179" Type="http://schemas.openxmlformats.org/officeDocument/2006/relationships/slide" Target="slides/slide166.xml"/><Relationship Id="rId195" Type="http://schemas.openxmlformats.org/officeDocument/2006/relationships/slide" Target="slides/slide182.xml"/><Relationship Id="rId209" Type="http://schemas.openxmlformats.org/officeDocument/2006/relationships/theme" Target="theme/theme1.xml"/><Relationship Id="rId190" Type="http://schemas.openxmlformats.org/officeDocument/2006/relationships/slide" Target="slides/slide177.xml"/><Relationship Id="rId204" Type="http://schemas.openxmlformats.org/officeDocument/2006/relationships/slide" Target="slides/slide191.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164" Type="http://schemas.openxmlformats.org/officeDocument/2006/relationships/slide" Target="slides/slide151.xml"/><Relationship Id="rId169" Type="http://schemas.openxmlformats.org/officeDocument/2006/relationships/slide" Target="slides/slide156.xml"/><Relationship Id="rId185" Type="http://schemas.openxmlformats.org/officeDocument/2006/relationships/slide" Target="slides/slide1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7.xml"/><Relationship Id="rId210" Type="http://schemas.openxmlformats.org/officeDocument/2006/relationships/tableStyles" Target="tableStyles.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75" Type="http://schemas.openxmlformats.org/officeDocument/2006/relationships/slide" Target="slides/slide162.xml"/><Relationship Id="rId196" Type="http://schemas.openxmlformats.org/officeDocument/2006/relationships/slide" Target="slides/slide183.xml"/><Relationship Id="rId200" Type="http://schemas.openxmlformats.org/officeDocument/2006/relationships/slide" Target="slides/slide1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3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3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4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4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4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5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5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35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5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6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6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6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6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6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36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7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7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7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7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7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8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8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8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8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9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9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39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9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9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0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0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0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0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40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41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1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41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41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41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2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2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2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2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2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2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3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4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3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3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4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4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44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4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4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4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44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5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45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45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45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5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5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5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4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4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4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4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4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4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9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2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2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2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2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2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2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2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6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7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7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7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7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7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28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8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8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8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9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9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9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29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9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29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0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0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0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0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0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0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4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8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 name="PlaceHolder 1"/>
          <p:cNvSpPr>
            <a:spLocks noGrp="1"/>
          </p:cNvSpPr>
          <p:nvPr>
            <p:ph type="title"/>
          </p:nvPr>
        </p:nvSpPr>
        <p:spPr>
          <a:xfrm>
            <a:off x="609480" y="273240"/>
            <a:ext cx="10972080" cy="114516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19"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 name="PlaceHolder 1"/>
          <p:cNvSpPr>
            <a:spLocks noGrp="1"/>
          </p:cNvSpPr>
          <p:nvPr>
            <p:ph type="title"/>
          </p:nvPr>
        </p:nvSpPr>
        <p:spPr>
          <a:xfrm>
            <a:off x="609480" y="273240"/>
            <a:ext cx="10972080" cy="114516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57"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5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9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22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26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0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9.xml"/></Relationships>
</file>

<file path=ppt/slides/_rels/slide1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9.xml"/></Relationships>
</file>

<file path=ppt/slides/_rels/slide11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9.xml"/></Relationships>
</file>

<file path=ppt/slides/_rels/slide1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9.xml"/></Relationships>
</file>

<file path=ppt/slides/_rels/slide1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9.xml"/></Relationships>
</file>

<file path=ppt/slides/_rels/slide1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9.xml"/></Relationships>
</file>

<file path=ppt/slides/_rels/slide1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9.xml"/></Relationships>
</file>

<file path=ppt/slides/_rels/slide1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hyperlink" Target="https://www.microfocus.com/novell/" TargetMode="Externa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3.xml"/></Relationships>
</file>

<file path=ppt/slides/_rels/slide13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1.xml"/></Relationships>
</file>

<file path=ppt/slides/_rels/slide13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3.xml"/></Relationships>
</file>

<file path=ppt/slides/_rels/slide1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3.xml"/></Relationships>
</file>

<file path=ppt/slides/_rels/slide1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8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5.xml"/></Relationships>
</file>

<file path=ppt/slides/_rels/slide1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85.xml"/><Relationship Id="rId4" Type="http://schemas.openxmlformats.org/officeDocument/2006/relationships/image" Target="../media/image102.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85.xml"/><Relationship Id="rId4" Type="http://schemas.openxmlformats.org/officeDocument/2006/relationships/image" Target="../media/image105.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9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21.xml"/></Relationships>
</file>

<file path=ppt/slides/_rels/slide17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21.xml"/></Relationships>
</file>

<file path=ppt/slides/_rels/slide17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97.xml"/></Relationships>
</file>

<file path=ppt/slides/_rels/slide17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97.xml"/></Relationships>
</file>

<file path=ppt/slides/_rels/slide17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8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93.xml.rels><?xml version="1.0" encoding="UTF-8" standalone="yes"?>
<Relationships xmlns="http://schemas.openxmlformats.org/package/2006/relationships"><Relationship Id="rId3" Type="http://schemas.openxmlformats.org/officeDocument/2006/relationships/hyperlink" Target="https://www.c-sharpcorner.com/ebooks/" TargetMode="External"/><Relationship Id="rId2" Type="http://schemas.openxmlformats.org/officeDocument/2006/relationships/hyperlink" Target="https://www.tutorialspoint.com/net_framework_online_training/net_framework_introduction.asp"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164880" y="1122480"/>
            <a:ext cx="11433960" cy="165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lnSpcReduction="10000"/>
          </a:bodyPr>
          <a:lstStyle/>
          <a:p>
            <a:pPr algn="ctr">
              <a:lnSpc>
                <a:spcPct val="90000"/>
              </a:lnSpc>
            </a:pPr>
            <a:r>
              <a:rPr lang="en-US" sz="6000" b="1" strike="noStrike" spc="-1">
                <a:solidFill>
                  <a:srgbClr val="000000"/>
                </a:solidFill>
                <a:latin typeface="Calibri Light"/>
                <a:ea typeface="DejaVu Sans"/>
              </a:rPr>
              <a:t>Introduction </a:t>
            </a:r>
            <a:r>
              <a:t/>
            </a:r>
            <a:br/>
            <a:r>
              <a:rPr lang="en-US" sz="6000" b="1" strike="noStrike" spc="-1">
                <a:solidFill>
                  <a:srgbClr val="000000"/>
                </a:solidFill>
                <a:latin typeface="Calibri Light"/>
                <a:ea typeface="DejaVu Sans"/>
              </a:rPr>
              <a:t>.NET Framework</a:t>
            </a:r>
            <a:endParaRPr lang="en-US" sz="6000" b="0" strike="noStrike" spc="-1">
              <a:latin typeface="Arial"/>
            </a:endParaRPr>
          </a:p>
        </p:txBody>
      </p:sp>
      <p:sp>
        <p:nvSpPr>
          <p:cNvPr id="495" name="CustomShape 2"/>
          <p:cNvSpPr/>
          <p:nvPr/>
        </p:nvSpPr>
        <p:spPr>
          <a:xfrm>
            <a:off x="1179360" y="3602160"/>
            <a:ext cx="9140400" cy="1652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0" name="Table 1"/>
          <p:cNvGraphicFramePr/>
          <p:nvPr/>
        </p:nvGraphicFramePr>
        <p:xfrm>
          <a:off x="839520" y="569520"/>
          <a:ext cx="10687680" cy="5756040"/>
        </p:xfrm>
        <a:graphic>
          <a:graphicData uri="http://schemas.openxmlformats.org/drawingml/2006/table">
            <a:tbl>
              <a:tblPr/>
              <a:tblGrid>
                <a:gridCol w="10687680"/>
              </a:tblGrid>
              <a:tr h="1497240">
                <a:tc>
                  <a:txBody>
                    <a:bodyPr/>
                    <a:lstStyle/>
                    <a:p>
                      <a:pPr algn="just">
                        <a:lnSpc>
                          <a:spcPct val="100000"/>
                        </a:lnSpc>
                      </a:pPr>
                      <a:r>
                        <a:rPr lang="en-US" sz="2800" b="1" strike="noStrike" spc="-1">
                          <a:solidFill>
                            <a:srgbClr val="000000"/>
                          </a:solidFill>
                          <a:latin typeface="Calibri"/>
                        </a:rPr>
                        <a:t>(4) Common Type System (CTS)</a:t>
                      </a:r>
                      <a:endParaRPr lang="en-US" sz="2800" b="0" strike="noStrike" spc="-1">
                        <a:latin typeface="Arial"/>
                      </a:endParaRPr>
                    </a:p>
                    <a:p>
                      <a:pPr algn="just">
                        <a:lnSpc>
                          <a:spcPct val="100000"/>
                        </a:lnSpc>
                      </a:pPr>
                      <a:r>
                        <a:rPr lang="en-US" sz="2800" b="0" strike="noStrike" spc="-1">
                          <a:solidFill>
                            <a:srgbClr val="000000"/>
                          </a:solidFill>
                          <a:latin typeface="Calibri"/>
                        </a:rPr>
                        <a:t>It provides guidelines for declaring, using, and managing types at runtime, and cross-language communication.</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r h="2760840">
                <a:tc>
                  <a:txBody>
                    <a:bodyPr/>
                    <a:lstStyle/>
                    <a:p>
                      <a:pPr algn="just">
                        <a:lnSpc>
                          <a:spcPct val="100000"/>
                        </a:lnSpc>
                      </a:pPr>
                      <a:r>
                        <a:rPr lang="en-US" sz="2800" b="1" strike="noStrike" spc="-1">
                          <a:solidFill>
                            <a:srgbClr val="000000"/>
                          </a:solidFill>
                          <a:latin typeface="Calibri"/>
                        </a:rPr>
                        <a:t>(5) Metadata and Assemblies</a:t>
                      </a:r>
                      <a:endParaRPr lang="en-US" sz="2800" b="0" strike="noStrike" spc="-1">
                        <a:latin typeface="Arial"/>
                      </a:endParaRPr>
                    </a:p>
                    <a:p>
                      <a:pPr algn="just">
                        <a:lnSpc>
                          <a:spcPct val="100000"/>
                        </a:lnSpc>
                      </a:pPr>
                      <a:r>
                        <a:rPr lang="en-US" sz="2800" b="0" strike="noStrike" spc="-1">
                          <a:solidFill>
                            <a:srgbClr val="000000"/>
                          </a:solidFill>
                          <a:latin typeface="Calibri"/>
                        </a:rPr>
                        <a:t>Metadata is the binary information describing the program, which is either stored in a portable executable file (PE) or in the memory. Assembly is a logical unit consisting of the assembly manifest, type metadata, IL code, and a set of resources like image files.</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r h="1497960">
                <a:tc>
                  <a:txBody>
                    <a:bodyPr/>
                    <a:lstStyle/>
                    <a:p>
                      <a:pPr algn="just">
                        <a:lnSpc>
                          <a:spcPct val="100000"/>
                        </a:lnSpc>
                      </a:pPr>
                      <a:r>
                        <a:rPr lang="en-US" sz="2800" b="1" strike="noStrike" spc="-1">
                          <a:solidFill>
                            <a:srgbClr val="000000"/>
                          </a:solidFill>
                          <a:latin typeface="Calibri"/>
                        </a:rPr>
                        <a:t>(6) Windows Forms </a:t>
                      </a:r>
                      <a:endParaRPr lang="en-US" sz="2800" b="0" strike="noStrike" spc="-1">
                        <a:latin typeface="Arial"/>
                      </a:endParaRPr>
                    </a:p>
                    <a:p>
                      <a:pPr algn="just">
                        <a:lnSpc>
                          <a:spcPct val="100000"/>
                        </a:lnSpc>
                      </a:pPr>
                      <a:r>
                        <a:rPr lang="en-US" sz="2800" b="0" strike="noStrike" spc="-1">
                          <a:solidFill>
                            <a:srgbClr val="000000"/>
                          </a:solidFill>
                          <a:latin typeface="Calibri"/>
                        </a:rPr>
                        <a:t>Windows Forms contain the graphical representation of any window displayed in the application.</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Picture 719"/>
          <p:cNvPicPr/>
          <p:nvPr/>
        </p:nvPicPr>
        <p:blipFill>
          <a:blip r:embed="rId2"/>
          <a:stretch/>
        </p:blipFill>
        <p:spPr>
          <a:xfrm>
            <a:off x="1097280" y="1190160"/>
            <a:ext cx="10051560" cy="4018680"/>
          </a:xfrm>
          <a:prstGeom prst="rect">
            <a:avLst/>
          </a:prstGeom>
          <a:ln>
            <a:noFill/>
          </a:ln>
        </p:spPr>
      </p:pic>
      <p:sp>
        <p:nvSpPr>
          <p:cNvPr id="721" name="CustomShape 1"/>
          <p:cNvSpPr/>
          <p:nvPr/>
        </p:nvSpPr>
        <p:spPr>
          <a:xfrm>
            <a:off x="1188720" y="5394960"/>
            <a:ext cx="1005516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000000"/>
                </a:solidFill>
                <a:latin typeface="Arial"/>
                <a:ea typeface="DejaVu Sans"/>
              </a:rPr>
              <a:t>Note -</a:t>
            </a:r>
            <a:r>
              <a:rPr lang="en-US" sz="2400" b="0" strike="noStrike" spc="-1">
                <a:solidFill>
                  <a:srgbClr val="000000"/>
                </a:solidFill>
                <a:latin typeface="Arial"/>
                <a:ea typeface="DejaVu Sans"/>
              </a:rPr>
              <a:t> Default Step size = 1   when Step keyword and step size are not    </a:t>
            </a:r>
            <a:endParaRPr lang="en-US" sz="2400" b="0" strike="noStrike" spc="-1">
              <a:latin typeface="Arial"/>
            </a:endParaRPr>
          </a:p>
          <a:p>
            <a:pPr>
              <a:lnSpc>
                <a:spcPct val="100000"/>
              </a:lnSpc>
            </a:pPr>
            <a:r>
              <a:rPr lang="en-US" sz="2400" b="0" strike="noStrike" spc="-1">
                <a:solidFill>
                  <a:srgbClr val="000000"/>
                </a:solidFill>
                <a:latin typeface="Arial"/>
                <a:ea typeface="DejaVu Sans"/>
              </a:rPr>
              <a:t>            specified</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CustomShape 1"/>
          <p:cNvSpPr/>
          <p:nvPr/>
        </p:nvSpPr>
        <p:spPr>
          <a:xfrm>
            <a:off x="838080" y="72216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Calibri"/>
                <a:ea typeface="DejaVu Sans"/>
              </a:rPr>
              <a:t>For/Next Structure without step size</a:t>
            </a:r>
            <a:endParaRPr lang="en-US" sz="4000" b="0" strike="noStrike" spc="-1">
              <a:latin typeface="Arial"/>
            </a:endParaRPr>
          </a:p>
        </p:txBody>
      </p:sp>
      <p:pic>
        <p:nvPicPr>
          <p:cNvPr id="723" name="Picture 722"/>
          <p:cNvPicPr/>
          <p:nvPr/>
        </p:nvPicPr>
        <p:blipFill>
          <a:blip r:embed="rId2"/>
          <a:stretch/>
        </p:blipFill>
        <p:spPr>
          <a:xfrm>
            <a:off x="721080" y="1983960"/>
            <a:ext cx="7048080" cy="1304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CustomShape 1"/>
          <p:cNvSpPr/>
          <p:nvPr/>
        </p:nvSpPr>
        <p:spPr>
          <a:xfrm>
            <a:off x="838080" y="72216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Calibri"/>
                <a:ea typeface="DejaVu Sans"/>
              </a:rPr>
              <a:t>MessageBoxIcon  Constants </a:t>
            </a:r>
            <a:endParaRPr lang="en-US" sz="4000" b="0" strike="noStrike" spc="-1">
              <a:latin typeface="Arial"/>
            </a:endParaRPr>
          </a:p>
        </p:txBody>
      </p:sp>
      <p:pic>
        <p:nvPicPr>
          <p:cNvPr id="725" name="Picture 724"/>
          <p:cNvPicPr/>
          <p:nvPr/>
        </p:nvPicPr>
        <p:blipFill>
          <a:blip r:embed="rId2"/>
          <a:stretch/>
        </p:blipFill>
        <p:spPr>
          <a:xfrm>
            <a:off x="640080" y="1316520"/>
            <a:ext cx="9415080" cy="4989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CustomShape 1"/>
          <p:cNvSpPr/>
          <p:nvPr/>
        </p:nvSpPr>
        <p:spPr>
          <a:xfrm>
            <a:off x="838080" y="19836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Times New Roman"/>
                <a:ea typeface="DejaVu Sans"/>
              </a:rPr>
              <a:t>MessageBoxButton Constants</a:t>
            </a:r>
            <a:endParaRPr lang="en-US" sz="4000" b="0" strike="noStrike" spc="-1">
              <a:latin typeface="Arial"/>
            </a:endParaRPr>
          </a:p>
        </p:txBody>
      </p:sp>
      <p:pic>
        <p:nvPicPr>
          <p:cNvPr id="727" name="Picture 726"/>
          <p:cNvPicPr/>
          <p:nvPr/>
        </p:nvPicPr>
        <p:blipFill>
          <a:blip r:embed="rId2"/>
          <a:stretch/>
        </p:blipFill>
        <p:spPr>
          <a:xfrm>
            <a:off x="731520" y="840960"/>
            <a:ext cx="9780840" cy="5648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CustomShape 1"/>
          <p:cNvSpPr/>
          <p:nvPr/>
        </p:nvSpPr>
        <p:spPr>
          <a:xfrm>
            <a:off x="838080" y="72216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Times New Roman"/>
                <a:ea typeface="DejaVu Sans"/>
              </a:rPr>
              <a:t>MessageBoxButton Constant ...</a:t>
            </a:r>
            <a:endParaRPr lang="en-US" sz="4000" b="0" strike="noStrike" spc="-1">
              <a:latin typeface="Arial"/>
            </a:endParaRPr>
          </a:p>
        </p:txBody>
      </p:sp>
      <p:pic>
        <p:nvPicPr>
          <p:cNvPr id="729" name="Picture 728"/>
          <p:cNvPicPr/>
          <p:nvPr/>
        </p:nvPicPr>
        <p:blipFill>
          <a:blip r:embed="rId2"/>
          <a:stretch/>
        </p:blipFill>
        <p:spPr>
          <a:xfrm>
            <a:off x="777600" y="1645920"/>
            <a:ext cx="10923480" cy="3729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CustomShape 1"/>
          <p:cNvSpPr/>
          <p:nvPr/>
        </p:nvSpPr>
        <p:spPr>
          <a:xfrm>
            <a:off x="823320" y="44928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Times New Roman"/>
                <a:ea typeface="DejaVu Sans"/>
              </a:rPr>
              <a:t>Programming Problem</a:t>
            </a:r>
            <a:endParaRPr lang="en-US" sz="4000" b="0" strike="noStrike" spc="-1">
              <a:latin typeface="Arial"/>
            </a:endParaRPr>
          </a:p>
        </p:txBody>
      </p:sp>
      <p:pic>
        <p:nvPicPr>
          <p:cNvPr id="731" name="Picture 730"/>
          <p:cNvPicPr/>
          <p:nvPr/>
        </p:nvPicPr>
        <p:blipFill>
          <a:blip r:embed="rId2"/>
          <a:stretch/>
        </p:blipFill>
        <p:spPr>
          <a:xfrm>
            <a:off x="640080" y="1522440"/>
            <a:ext cx="10969560" cy="4182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CustomShape 1"/>
          <p:cNvSpPr/>
          <p:nvPr/>
        </p:nvSpPr>
        <p:spPr>
          <a:xfrm>
            <a:off x="838080" y="72216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Times New Roman"/>
                <a:ea typeface="DejaVu Sans"/>
              </a:rPr>
              <a:t>Decimal Data Type</a:t>
            </a:r>
            <a:endParaRPr lang="en-US" sz="4000" b="0" strike="noStrike" spc="-1">
              <a:latin typeface="Arial"/>
            </a:endParaRPr>
          </a:p>
        </p:txBody>
      </p:sp>
      <p:sp>
        <p:nvSpPr>
          <p:cNvPr id="733"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760">
              <a:lnSpc>
                <a:spcPct val="100000"/>
              </a:lnSpc>
              <a:spcBef>
                <a:spcPts val="1417"/>
              </a:spcBef>
              <a:buClr>
                <a:srgbClr val="000000"/>
              </a:buClr>
              <a:buSzPct val="45000"/>
              <a:buFont typeface="Wingdings" charset="2"/>
              <a:buChar char=""/>
            </a:pPr>
            <a:r>
              <a:rPr lang="en-US" sz="2800" b="0" strike="noStrike" spc="-1">
                <a:solidFill>
                  <a:srgbClr val="000000"/>
                </a:solidFill>
                <a:latin typeface="Calibri"/>
                <a:ea typeface="DejaVu Sans"/>
              </a:rPr>
              <a:t>वित्तीय / आर्थिक / पैसों से सम्बंधित गणनाओं में Decimal  data type का प्रयोग किया जाता है | </a:t>
            </a:r>
            <a:endParaRPr lang="en-US" sz="28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800" b="0" strike="noStrike" spc="-1">
                <a:solidFill>
                  <a:srgbClr val="000000"/>
                </a:solidFill>
                <a:latin typeface="Calibri"/>
                <a:ea typeface="DejaVu Sans"/>
              </a:rPr>
              <a:t>  String.Format() - function used to generate formatted strings</a:t>
            </a:r>
            <a:endParaRPr lang="en-US" sz="28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800" b="0" strike="noStrike" spc="-1">
                <a:solidFill>
                  <a:srgbClr val="000000"/>
                </a:solidFill>
                <a:latin typeface="Calibri"/>
                <a:ea typeface="DejaVu Sans"/>
              </a:rPr>
              <a:t>vbCrLf = new line character  Cr – Carriage Return and Lf = Line Feed</a:t>
            </a:r>
            <a:endParaRPr lang="en-US" sz="28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800" b="0" strike="noStrike" spc="-1">
                <a:solidFill>
                  <a:srgbClr val="000000"/>
                </a:solidFill>
                <a:latin typeface="Calibri"/>
                <a:ea typeface="DejaVu Sans"/>
              </a:rPr>
              <a:t> vbTab – Tab character</a:t>
            </a:r>
            <a:endParaRPr lang="en-US" sz="28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800" b="0" strike="noStrike" spc="-1">
                <a:solidFill>
                  <a:srgbClr val="000000"/>
                </a:solidFill>
                <a:latin typeface="Calibri"/>
                <a:ea typeface="DejaVu Sans"/>
              </a:rPr>
              <a:t>“{0:C}” - information after : is called Formatting Code</a:t>
            </a:r>
            <a:endParaRPr lang="en-US" sz="28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800" b="0" strike="noStrike" spc="-1">
                <a:solidFill>
                  <a:srgbClr val="000000"/>
                </a:solidFill>
                <a:latin typeface="Calibri"/>
                <a:ea typeface="DejaVu Sans"/>
              </a:rPr>
              <a:t>C = Currency (Monetary Format) </a:t>
            </a:r>
            <a:endParaRPr lang="en-US" sz="28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800" b="0" strike="noStrike" spc="-1">
                <a:solidFill>
                  <a:srgbClr val="000000"/>
                </a:solidFill>
                <a:latin typeface="Calibri"/>
                <a:ea typeface="DejaVu Sans"/>
              </a:rPr>
              <a:t>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 name="Picture 733"/>
          <p:cNvPicPr/>
          <p:nvPr/>
        </p:nvPicPr>
        <p:blipFill>
          <a:blip r:embed="rId2"/>
          <a:stretch/>
        </p:blipFill>
        <p:spPr>
          <a:xfrm>
            <a:off x="1371600" y="178560"/>
            <a:ext cx="9532800" cy="6401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CustomShape 1"/>
          <p:cNvSpPr/>
          <p:nvPr/>
        </p:nvSpPr>
        <p:spPr>
          <a:xfrm>
            <a:off x="731520" y="365760"/>
            <a:ext cx="354816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1" strike="noStrike" spc="-1">
                <a:solidFill>
                  <a:srgbClr val="000000"/>
                </a:solidFill>
                <a:latin typeface="Arial"/>
                <a:ea typeface="DejaVu Sans"/>
              </a:rPr>
              <a:t>Select Case</a:t>
            </a:r>
            <a:endParaRPr lang="en-US" sz="4000" b="0" strike="noStrike" spc="-1">
              <a:latin typeface="Arial"/>
            </a:endParaRPr>
          </a:p>
        </p:txBody>
      </p:sp>
      <p:sp>
        <p:nvSpPr>
          <p:cNvPr id="736" name="CustomShape 2"/>
          <p:cNvSpPr/>
          <p:nvPr/>
        </p:nvSpPr>
        <p:spPr>
          <a:xfrm>
            <a:off x="640440" y="1190520"/>
            <a:ext cx="319752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Arial"/>
                <a:ea typeface="DejaVu Sans"/>
              </a:rPr>
              <a:t>Multiple Selection Structure</a:t>
            </a:r>
            <a:endParaRPr lang="en-US" sz="2400" b="0" strike="noStrike" spc="-1">
              <a:latin typeface="Arial"/>
            </a:endParaRPr>
          </a:p>
        </p:txBody>
      </p:sp>
      <p:sp>
        <p:nvSpPr>
          <p:cNvPr id="737" name="CustomShape 3"/>
          <p:cNvSpPr/>
          <p:nvPr/>
        </p:nvSpPr>
        <p:spPr>
          <a:xfrm>
            <a:off x="5732640" y="274320"/>
            <a:ext cx="6306840" cy="6124680"/>
          </a:xfrm>
          <a:prstGeom prst="rect">
            <a:avLst/>
          </a:prstGeom>
          <a:solidFill>
            <a:srgbClr val="DEE6EF"/>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ea typeface="DejaVu Sans"/>
              </a:rPr>
              <a:t>Select Case grade</a:t>
            </a:r>
            <a:endParaRPr lang="en-US" sz="1800" b="0" strike="noStrike" spc="-1">
              <a:latin typeface="Arial"/>
            </a:endParaRPr>
          </a:p>
          <a:p>
            <a:pPr>
              <a:lnSpc>
                <a:spcPct val="100000"/>
              </a:lnSpc>
            </a:pPr>
            <a:r>
              <a:rPr lang="en-US" sz="1800" b="0" strike="noStrike" spc="-1">
                <a:solidFill>
                  <a:srgbClr val="000000"/>
                </a:solidFill>
                <a:latin typeface="Arial"/>
                <a:ea typeface="DejaVu Sans"/>
              </a:rPr>
              <a:t>	Case 5</a:t>
            </a:r>
            <a:endParaRPr lang="en-US" sz="1800" b="0" strike="noStrike" spc="-1">
              <a:latin typeface="Arial"/>
            </a:endParaRPr>
          </a:p>
          <a:p>
            <a:pPr>
              <a:lnSpc>
                <a:spcPct val="100000"/>
              </a:lnSpc>
            </a:pPr>
            <a:r>
              <a:rPr lang="en-US" sz="1800" b="0" strike="noStrike" spc="-1">
                <a:solidFill>
                  <a:srgbClr val="000000"/>
                </a:solidFill>
                <a:latin typeface="Arial"/>
                <a:ea typeface="DejaVu Sans"/>
              </a:rPr>
              <a:t>		Console.Write(“You have entered 5”)</a:t>
            </a:r>
            <a:endParaRPr lang="en-US" sz="1800" b="0" strike="noStrike" spc="-1">
              <a:latin typeface="Arial"/>
            </a:endParaRPr>
          </a:p>
          <a:p>
            <a:pPr>
              <a:lnSpc>
                <a:spcPct val="100000"/>
              </a:lnSpc>
            </a:pPr>
            <a:r>
              <a:rPr lang="en-US" sz="1800" b="0" strike="noStrike" spc="-1">
                <a:solidFill>
                  <a:srgbClr val="000000"/>
                </a:solidFill>
                <a:latin typeface="Arial"/>
                <a:ea typeface="DejaVu Sans"/>
              </a:rPr>
              <a:t>       Case 10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10”)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20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20”)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50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50”)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100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100”)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200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200”)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500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500”)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1000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1000”)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2000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Console.Write(“You have entered 2000”)</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Case Else</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		Console.Write(“Not a valid currency note”) </a:t>
            </a:r>
            <a:endParaRPr lang="en-US" sz="1800" b="0" strike="noStrike" spc="-1">
              <a:latin typeface="Arial"/>
            </a:endParaRPr>
          </a:p>
          <a:p>
            <a:pPr>
              <a:lnSpc>
                <a:spcPct val="100000"/>
              </a:lnSpc>
            </a:pPr>
            <a:r>
              <a:rPr lang="en-US" sz="1800" b="0" strike="noStrike" spc="-1">
                <a:solidFill>
                  <a:srgbClr val="000000"/>
                </a:solidFill>
                <a:latin typeface="Arial"/>
                <a:ea typeface="Microsoft YaHei"/>
              </a:rPr>
              <a:t>End Select</a:t>
            </a:r>
            <a:endParaRPr lang="en-US" sz="1800" b="0" strike="noStrike" spc="-1">
              <a:latin typeface="Arial"/>
            </a:endParaRPr>
          </a:p>
        </p:txBody>
      </p:sp>
      <p:sp>
        <p:nvSpPr>
          <p:cNvPr id="738" name="CustomShape 4"/>
          <p:cNvSpPr/>
          <p:nvPr/>
        </p:nvSpPr>
        <p:spPr>
          <a:xfrm>
            <a:off x="548640" y="2082240"/>
            <a:ext cx="4660920" cy="49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Times New Roman"/>
                <a:ea typeface="DejaVu Sans"/>
              </a:rPr>
              <a:t>Specifying range in case </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000000"/>
                </a:solidFill>
                <a:latin typeface="Times New Roman"/>
                <a:ea typeface="DejaVu Sans"/>
              </a:rPr>
              <a:t>Case 90 To 99</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000000"/>
                </a:solidFill>
                <a:latin typeface="Times New Roman"/>
                <a:ea typeface="DejaVu Sans"/>
              </a:rPr>
              <a:t>Case 0, 10 To 59</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000000"/>
                </a:solidFill>
                <a:latin typeface="Times New Roman"/>
                <a:ea typeface="DejaVu Sans"/>
              </a:rPr>
              <a:t>Note – </a:t>
            </a:r>
            <a:r>
              <a:rPr lang="en-US" sz="2000" b="0" strike="noStrike" spc="-1">
                <a:solidFill>
                  <a:srgbClr val="000000"/>
                </a:solidFill>
                <a:latin typeface="Times New Roman"/>
                <a:ea typeface="DejaVu Sans"/>
              </a:rPr>
              <a:t>here range is inclusive</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000000"/>
                </a:solidFill>
                <a:latin typeface="Times New Roman"/>
                <a:ea typeface="DejaVu Sans"/>
              </a:rPr>
              <a:t>Case Else (it is optional)  </a:t>
            </a:r>
            <a:r>
              <a:rPr lang="en-US" sz="2000" b="0" strike="noStrike" spc="-1">
                <a:solidFill>
                  <a:srgbClr val="000000"/>
                </a:solidFill>
                <a:latin typeface="Times New Roman"/>
                <a:ea typeface="DejaVu Sans"/>
              </a:rPr>
              <a:t> </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000000"/>
                </a:solidFill>
                <a:latin typeface="Times New Roman"/>
                <a:ea typeface="DejaVu Sans"/>
              </a:rPr>
              <a:t>Case Is &lt; 0</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000000"/>
                </a:solidFill>
                <a:latin typeface="Times New Roman"/>
                <a:ea typeface="DejaVu Sans"/>
              </a:rPr>
              <a:t>Note – </a:t>
            </a:r>
            <a:r>
              <a:rPr lang="en-US" sz="2000" b="0" strike="noStrike" spc="-1">
                <a:solidFill>
                  <a:srgbClr val="000000"/>
                </a:solidFill>
                <a:latin typeface="Times New Roman"/>
                <a:ea typeface="DejaVu Sans"/>
              </a:rPr>
              <a:t>We can use relational operators in Case</a:t>
            </a:r>
            <a:r>
              <a:rPr lang="en-US" sz="2000" b="1" strike="noStrike" spc="-1">
                <a:solidFill>
                  <a:srgbClr val="000000"/>
                </a:solidFill>
                <a:latin typeface="Times New Roman"/>
                <a:ea typeface="DejaVu Sans"/>
              </a:rPr>
              <a:t>   </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
        <p:nvSpPr>
          <p:cNvPr id="739" name="CustomShape 5"/>
          <p:cNvSpPr/>
          <p:nvPr/>
        </p:nvSpPr>
        <p:spPr>
          <a:xfrm>
            <a:off x="548640" y="6191280"/>
            <a:ext cx="1005588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Times New Roman"/>
                <a:ea typeface="DejaVu Sans"/>
              </a:rPr>
              <a:t>The expression following the keywords </a:t>
            </a:r>
            <a:r>
              <a:rPr lang="en-US" sz="2000" b="1" strike="noStrike" spc="-1">
                <a:solidFill>
                  <a:srgbClr val="000000"/>
                </a:solidFill>
                <a:latin typeface="Courier-Bold"/>
                <a:ea typeface="Courier-Bold"/>
              </a:rPr>
              <a:t>Select Case </a:t>
            </a:r>
            <a:r>
              <a:rPr lang="en-US" sz="2000" b="0" strike="noStrike" spc="-1">
                <a:solidFill>
                  <a:srgbClr val="000000"/>
                </a:solidFill>
                <a:latin typeface="Times New Roman"/>
                <a:ea typeface="Courier-Bold"/>
              </a:rPr>
              <a:t>is called the </a:t>
            </a:r>
            <a:r>
              <a:rPr lang="en-US" sz="2000" b="0" i="1" strike="noStrike" spc="-1">
                <a:solidFill>
                  <a:srgbClr val="000000"/>
                </a:solidFill>
                <a:latin typeface="Times New Roman"/>
                <a:ea typeface="Times New Roman"/>
              </a:rPr>
              <a:t>controlling expression</a:t>
            </a:r>
            <a:r>
              <a:rPr lang="en-US" sz="2000" b="0" strike="noStrike" spc="-1">
                <a:solidFill>
                  <a:srgbClr val="000000"/>
                </a:solidFill>
                <a:latin typeface="Times New Roman"/>
                <a:ea typeface="Times New Roman"/>
              </a:rPr>
              <a:t>.</a:t>
            </a: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CustomShape 1"/>
          <p:cNvSpPr/>
          <p:nvPr/>
        </p:nvSpPr>
        <p:spPr>
          <a:xfrm>
            <a:off x="609480" y="334080"/>
            <a:ext cx="834912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1" strike="noStrike" spc="-1">
                <a:solidFill>
                  <a:srgbClr val="000000"/>
                </a:solidFill>
                <a:latin typeface="Times New Roman"/>
                <a:ea typeface="DejaVu Sans"/>
              </a:rPr>
              <a:t>Do/Loop While </a:t>
            </a:r>
            <a:r>
              <a:rPr lang="en-US" sz="4000" b="0" strike="noStrike" spc="-1">
                <a:solidFill>
                  <a:srgbClr val="000000"/>
                </a:solidFill>
                <a:latin typeface="Times New Roman"/>
                <a:ea typeface="DejaVu Sans"/>
              </a:rPr>
              <a:t>  - Repetition Structure</a:t>
            </a:r>
            <a:endParaRPr lang="en-US" sz="4000" b="0" strike="noStrike" spc="-1">
              <a:latin typeface="Arial"/>
            </a:endParaRPr>
          </a:p>
        </p:txBody>
      </p:sp>
      <p:sp>
        <p:nvSpPr>
          <p:cNvPr id="741" name="CustomShape 2"/>
          <p:cNvSpPr/>
          <p:nvPr/>
        </p:nvSpPr>
        <p:spPr>
          <a:xfrm>
            <a:off x="609480" y="1188720"/>
            <a:ext cx="5240160" cy="5392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3000"/>
          </a:bodyPr>
          <a:lstStyle/>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यह While तथा Do While / Loop structure की तरह ही कार्य करता है | </a:t>
            </a:r>
            <a:endParaRPr lang="en-US" sz="32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While तथा Do While / Loop में condition को Loop के प्रारंभ में check किया जाता है जबकि Do / Loop While में condition को loop body के अंत में check किया जाता है</a:t>
            </a:r>
            <a:endParaRPr lang="en-US" sz="32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अतः Do / Loop While की body एक बार तो execute होगी ही होगी |  </a:t>
            </a:r>
            <a:endParaRPr lang="en-US" sz="3200" b="0" strike="noStrike" spc="-1">
              <a:latin typeface="Arial"/>
            </a:endParaRPr>
          </a:p>
        </p:txBody>
      </p:sp>
      <p:pic>
        <p:nvPicPr>
          <p:cNvPr id="742" name="Picture 741"/>
          <p:cNvPicPr/>
          <p:nvPr/>
        </p:nvPicPr>
        <p:blipFill>
          <a:blip r:embed="rId2"/>
          <a:stretch/>
        </p:blipFill>
        <p:spPr>
          <a:xfrm>
            <a:off x="6063840" y="1371600"/>
            <a:ext cx="5509080" cy="2283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1" name="Table 1"/>
          <p:cNvGraphicFramePr/>
          <p:nvPr/>
        </p:nvGraphicFramePr>
        <p:xfrm>
          <a:off x="434880" y="409680"/>
          <a:ext cx="10732680" cy="6060840"/>
        </p:xfrm>
        <a:graphic>
          <a:graphicData uri="http://schemas.openxmlformats.org/drawingml/2006/table">
            <a:tbl>
              <a:tblPr/>
              <a:tblGrid>
                <a:gridCol w="10732680"/>
              </a:tblGrid>
              <a:tr h="2262960">
                <a:tc>
                  <a:txBody>
                    <a:bodyPr/>
                    <a:lstStyle/>
                    <a:p>
                      <a:pPr algn="just">
                        <a:lnSpc>
                          <a:spcPct val="100000"/>
                        </a:lnSpc>
                      </a:pPr>
                      <a:r>
                        <a:rPr lang="en-US" sz="2800" b="1" strike="noStrike" spc="-1">
                          <a:solidFill>
                            <a:srgbClr val="000000"/>
                          </a:solidFill>
                          <a:latin typeface="Calibri"/>
                        </a:rPr>
                        <a:t>(7) ASP.NET and ASP.NET AJAX</a:t>
                      </a:r>
                      <a:endParaRPr lang="en-US" sz="2800" b="0" strike="noStrike" spc="-1">
                        <a:latin typeface="Arial"/>
                      </a:endParaRPr>
                    </a:p>
                    <a:p>
                      <a:pPr algn="just">
                        <a:lnSpc>
                          <a:spcPct val="100000"/>
                        </a:lnSpc>
                      </a:pPr>
                      <a:r>
                        <a:rPr lang="en-US" sz="2800" b="0" strike="noStrike" spc="-1">
                          <a:solidFill>
                            <a:srgbClr val="000000"/>
                          </a:solidFill>
                          <a:latin typeface="Calibri"/>
                        </a:rPr>
                        <a:t>ASP.NET is the web development model and AJAX is an extension of ASP.NET for developing and implementing AJAX functionality. ASP.NET AJAX contains the components that allow the developer to update data on a website without a complete reload of the page.</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r h="2152080">
                <a:tc>
                  <a:txBody>
                    <a:bodyPr/>
                    <a:lstStyle/>
                    <a:p>
                      <a:pPr algn="just">
                        <a:lnSpc>
                          <a:spcPct val="100000"/>
                        </a:lnSpc>
                      </a:pPr>
                      <a:r>
                        <a:rPr lang="en-US" sz="2800" b="1" strike="noStrike" spc="-1">
                          <a:solidFill>
                            <a:srgbClr val="000000"/>
                          </a:solidFill>
                          <a:latin typeface="Calibri"/>
                        </a:rPr>
                        <a:t>(8) ADO.NET</a:t>
                      </a:r>
                      <a:endParaRPr lang="en-US" sz="2800" b="0" strike="noStrike" spc="-1">
                        <a:latin typeface="Arial"/>
                      </a:endParaRPr>
                    </a:p>
                    <a:p>
                      <a:pPr algn="just">
                        <a:lnSpc>
                          <a:spcPct val="100000"/>
                        </a:lnSpc>
                      </a:pPr>
                      <a:r>
                        <a:rPr lang="en-US" sz="2800" b="0" strike="noStrike" spc="-1">
                          <a:solidFill>
                            <a:srgbClr val="000000"/>
                          </a:solidFill>
                          <a:latin typeface="Calibri"/>
                        </a:rPr>
                        <a:t>It is the technology used for working with data and databases. It provides access to data sources like SQL server, OLE DB, XML etc. The ADO.NET allows connection to data sources for retrieving, manipulating, and updating data.</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r h="1572840">
                <a:tc>
                  <a:txBody>
                    <a:bodyPr/>
                    <a:lstStyle/>
                    <a:p>
                      <a:pPr algn="just">
                        <a:lnSpc>
                          <a:spcPct val="100000"/>
                        </a:lnSpc>
                      </a:pPr>
                      <a:r>
                        <a:rPr lang="en-US" sz="2800" b="1" strike="noStrike" spc="-1">
                          <a:solidFill>
                            <a:srgbClr val="000000"/>
                          </a:solidFill>
                          <a:latin typeface="Calibri"/>
                        </a:rPr>
                        <a:t>(9) Windows Workflow Foundation (WF)</a:t>
                      </a:r>
                      <a:endParaRPr lang="en-US" sz="2800" b="0" strike="noStrike" spc="-1">
                        <a:latin typeface="Arial"/>
                      </a:endParaRPr>
                    </a:p>
                    <a:p>
                      <a:pPr algn="just">
                        <a:lnSpc>
                          <a:spcPct val="100000"/>
                        </a:lnSpc>
                      </a:pPr>
                      <a:r>
                        <a:rPr lang="en-US" sz="2800" b="0" strike="noStrike" spc="-1">
                          <a:solidFill>
                            <a:srgbClr val="000000"/>
                          </a:solidFill>
                          <a:latin typeface="Calibri"/>
                        </a:rPr>
                        <a:t>It helps in building workflow-based applications in Windows. It contains activities, workflow runtime, workflow designer, and a rules engine.</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CustomShape 1"/>
          <p:cNvSpPr/>
          <p:nvPr/>
        </p:nvSpPr>
        <p:spPr>
          <a:xfrm>
            <a:off x="609480" y="540360"/>
            <a:ext cx="1096956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Times New Roman"/>
                <a:ea typeface="DejaVu Sans"/>
              </a:rPr>
              <a:t>Do/ Loop While  - Flow Chart </a:t>
            </a:r>
            <a:endParaRPr lang="en-US" sz="4000" b="0" strike="noStrike" spc="-1">
              <a:latin typeface="Arial"/>
            </a:endParaRPr>
          </a:p>
        </p:txBody>
      </p:sp>
      <p:pic>
        <p:nvPicPr>
          <p:cNvPr id="744" name="Picture 743"/>
          <p:cNvPicPr/>
          <p:nvPr/>
        </p:nvPicPr>
        <p:blipFill>
          <a:blip r:embed="rId2"/>
          <a:stretch/>
        </p:blipFill>
        <p:spPr>
          <a:xfrm>
            <a:off x="609480" y="1438560"/>
            <a:ext cx="9995040" cy="4906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1"/>
          <p:cNvSpPr/>
          <p:nvPr/>
        </p:nvSpPr>
        <p:spPr>
          <a:xfrm>
            <a:off x="609480" y="540360"/>
            <a:ext cx="1096956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1" strike="noStrike" spc="-1">
                <a:solidFill>
                  <a:srgbClr val="000000"/>
                </a:solidFill>
                <a:latin typeface="Times New Roman"/>
                <a:ea typeface="Courier-Bold"/>
              </a:rPr>
              <a:t>Do</a:t>
            </a:r>
            <a:r>
              <a:rPr lang="en-US" sz="4000" b="1" strike="noStrike" spc="-1">
                <a:solidFill>
                  <a:srgbClr val="000000"/>
                </a:solidFill>
                <a:latin typeface="Times New Roman"/>
                <a:ea typeface="Arial"/>
              </a:rPr>
              <a:t>/</a:t>
            </a:r>
            <a:r>
              <a:rPr lang="en-US" sz="4000" b="1" strike="noStrike" spc="-1">
                <a:solidFill>
                  <a:srgbClr val="000000"/>
                </a:solidFill>
                <a:latin typeface="Times New Roman"/>
                <a:ea typeface="Courier-Bold"/>
              </a:rPr>
              <a:t>Loop Until </a:t>
            </a:r>
            <a:r>
              <a:rPr lang="en-US" sz="4000" b="0" strike="noStrike" spc="-1">
                <a:solidFill>
                  <a:srgbClr val="000000"/>
                </a:solidFill>
                <a:latin typeface="Times New Roman"/>
                <a:ea typeface="Arial"/>
              </a:rPr>
              <a:t>Repetition Structure</a:t>
            </a:r>
            <a:endParaRPr lang="en-US" sz="4000" b="0" strike="noStrike" spc="-1">
              <a:latin typeface="Arial"/>
            </a:endParaRPr>
          </a:p>
        </p:txBody>
      </p:sp>
      <p:sp>
        <p:nvSpPr>
          <p:cNvPr id="746" name="CustomShape 2"/>
          <p:cNvSpPr/>
          <p:nvPr/>
        </p:nvSpPr>
        <p:spPr>
          <a:xfrm>
            <a:off x="609480" y="1604520"/>
            <a:ext cx="551448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3200" b="1" strike="noStrike" spc="-1">
                <a:solidFill>
                  <a:srgbClr val="000000"/>
                </a:solidFill>
                <a:latin typeface="Times New Roman"/>
                <a:ea typeface="DejaVu Sans"/>
              </a:rPr>
              <a:t>Do / Loop Until तथा Do Until / Loop दोनों एक ही तरह कार्य करते है </a:t>
            </a:r>
            <a:endParaRPr lang="en-US" sz="32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Times New Roman"/>
                <a:ea typeface="DejaVu Sans"/>
              </a:rPr>
              <a:t>Do / Loop Until  में condition को Loop के अंत में check किया जाता है | अतः यह कम से कम एक बार तो execute होगा ही होगा | </a:t>
            </a:r>
            <a:endParaRPr lang="en-US" sz="3200" b="0" strike="noStrike" spc="-1">
              <a:latin typeface="Arial"/>
            </a:endParaRPr>
          </a:p>
        </p:txBody>
      </p:sp>
      <p:pic>
        <p:nvPicPr>
          <p:cNvPr id="747" name="Picture 746"/>
          <p:cNvPicPr/>
          <p:nvPr/>
        </p:nvPicPr>
        <p:blipFill>
          <a:blip r:embed="rId2"/>
          <a:stretch/>
        </p:blipFill>
        <p:spPr>
          <a:xfrm>
            <a:off x="6675120" y="2149200"/>
            <a:ext cx="4629240" cy="408600"/>
          </a:xfrm>
          <a:prstGeom prst="rect">
            <a:avLst/>
          </a:prstGeom>
          <a:ln>
            <a:noFill/>
          </a:ln>
        </p:spPr>
      </p:pic>
      <p:pic>
        <p:nvPicPr>
          <p:cNvPr id="748" name="Picture 747"/>
          <p:cNvPicPr/>
          <p:nvPr/>
        </p:nvPicPr>
        <p:blipFill>
          <a:blip r:embed="rId3"/>
          <a:stretch/>
        </p:blipFill>
        <p:spPr>
          <a:xfrm>
            <a:off x="6675120" y="2888280"/>
            <a:ext cx="4966560" cy="1498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CustomShape 1"/>
          <p:cNvSpPr/>
          <p:nvPr/>
        </p:nvSpPr>
        <p:spPr>
          <a:xfrm>
            <a:off x="609480" y="540360"/>
            <a:ext cx="1096956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1" strike="noStrike" spc="-1">
                <a:solidFill>
                  <a:srgbClr val="2659FF"/>
                </a:solidFill>
                <a:latin typeface="Times New Roman"/>
                <a:ea typeface="Courier-Bold"/>
              </a:rPr>
              <a:t>Do</a:t>
            </a:r>
            <a:r>
              <a:rPr lang="en-US" sz="4000" b="0" strike="noStrike" spc="-1">
                <a:solidFill>
                  <a:srgbClr val="2659FF"/>
                </a:solidFill>
                <a:latin typeface="Times New Roman"/>
                <a:ea typeface="Arial"/>
              </a:rPr>
              <a:t>/</a:t>
            </a:r>
            <a:r>
              <a:rPr lang="en-US" sz="4000" b="1" strike="noStrike" spc="-1">
                <a:solidFill>
                  <a:srgbClr val="2659FF"/>
                </a:solidFill>
                <a:latin typeface="Times New Roman"/>
                <a:ea typeface="Courier-Bold"/>
              </a:rPr>
              <a:t>Loop Until </a:t>
            </a:r>
            <a:r>
              <a:rPr lang="en-US" sz="4000" b="0" strike="noStrike" spc="-1">
                <a:solidFill>
                  <a:srgbClr val="2659FF"/>
                </a:solidFill>
                <a:latin typeface="Times New Roman"/>
                <a:ea typeface="Arial"/>
              </a:rPr>
              <a:t>repetition structure flowchart</a:t>
            </a:r>
            <a:endParaRPr lang="en-US" sz="4000" b="0" strike="noStrike" spc="-1">
              <a:latin typeface="Arial"/>
            </a:endParaRPr>
          </a:p>
        </p:txBody>
      </p:sp>
      <p:pic>
        <p:nvPicPr>
          <p:cNvPr id="750" name="Picture 749"/>
          <p:cNvPicPr/>
          <p:nvPr/>
        </p:nvPicPr>
        <p:blipFill>
          <a:blip r:embed="rId2"/>
          <a:stretch/>
        </p:blipFill>
        <p:spPr>
          <a:xfrm>
            <a:off x="640080" y="1418400"/>
            <a:ext cx="9964440" cy="4996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CustomShape 1"/>
          <p:cNvSpPr/>
          <p:nvPr/>
        </p:nvSpPr>
        <p:spPr>
          <a:xfrm>
            <a:off x="609480" y="540360"/>
            <a:ext cx="1096956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1" strike="noStrike" spc="-1">
                <a:solidFill>
                  <a:srgbClr val="000000"/>
                </a:solidFill>
                <a:latin typeface="Times New Roman"/>
                <a:ea typeface="DejaVu Sans"/>
              </a:rPr>
              <a:t>Exit</a:t>
            </a:r>
            <a:r>
              <a:rPr lang="en-US" sz="4000" b="0" strike="noStrike" spc="-1">
                <a:solidFill>
                  <a:srgbClr val="000000"/>
                </a:solidFill>
                <a:latin typeface="Times New Roman"/>
                <a:ea typeface="DejaVu Sans"/>
              </a:rPr>
              <a:t> – Repetition Structure</a:t>
            </a:r>
            <a:endParaRPr lang="en-US" sz="4000" b="0" strike="noStrike" spc="-1">
              <a:latin typeface="Arial"/>
            </a:endParaRPr>
          </a:p>
        </p:txBody>
      </p:sp>
      <p:sp>
        <p:nvSpPr>
          <p:cNvPr id="752" name="CustomShape 2"/>
          <p:cNvSpPr/>
          <p:nvPr/>
        </p:nvSpPr>
        <p:spPr>
          <a:xfrm>
            <a:off x="609480" y="1604520"/>
            <a:ext cx="10360800" cy="2507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3200" b="1" strike="noStrike" spc="-1">
                <a:solidFill>
                  <a:srgbClr val="000000"/>
                </a:solidFill>
                <a:latin typeface="Times New Roman"/>
                <a:ea typeface="DejaVu Sans"/>
              </a:rPr>
              <a:t>Exit Do, Exit While, Exit For</a:t>
            </a:r>
            <a:r>
              <a:rPr lang="en-US" sz="3200" b="0" strike="noStrike" spc="-1">
                <a:solidFill>
                  <a:srgbClr val="000000"/>
                </a:solidFill>
                <a:latin typeface="Arial"/>
                <a:ea typeface="DejaVu Sans"/>
              </a:rPr>
              <a:t> </a:t>
            </a:r>
            <a:r>
              <a:rPr lang="en-US" sz="3200" b="0" strike="noStrike" spc="-1">
                <a:solidFill>
                  <a:srgbClr val="000000"/>
                </a:solidFill>
                <a:latin typeface="Times New Roman"/>
                <a:ea typeface="DejaVu Sans"/>
              </a:rPr>
              <a:t>statements</a:t>
            </a:r>
            <a:r>
              <a:rPr lang="en-US" sz="3200" b="0" strike="noStrike" spc="-1">
                <a:solidFill>
                  <a:srgbClr val="000000"/>
                </a:solidFill>
                <a:latin typeface="Arial"/>
                <a:ea typeface="DejaVu Sans"/>
              </a:rPr>
              <a:t> द्वारा </a:t>
            </a:r>
            <a:r>
              <a:rPr lang="en-US" sz="3200" b="0" strike="noStrike" spc="-1">
                <a:solidFill>
                  <a:srgbClr val="000000"/>
                </a:solidFill>
                <a:latin typeface="Times New Roman"/>
                <a:ea typeface="DejaVu Sans"/>
              </a:rPr>
              <a:t>Loop</a:t>
            </a:r>
            <a:r>
              <a:rPr lang="en-US" sz="3200" b="0" strike="noStrike" spc="-1">
                <a:solidFill>
                  <a:srgbClr val="000000"/>
                </a:solidFill>
                <a:latin typeface="Arial"/>
                <a:ea typeface="DejaVu Sans"/>
              </a:rPr>
              <a:t> को तुरन्त रोका जा सकता है | </a:t>
            </a:r>
            <a:endParaRPr lang="en-US" sz="32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Times New Roman"/>
                <a:ea typeface="DejaVu Sans"/>
              </a:rPr>
              <a:t>Exit</a:t>
            </a:r>
            <a:r>
              <a:rPr lang="en-US" sz="3200" b="0" strike="noStrike" spc="-1">
                <a:solidFill>
                  <a:srgbClr val="000000"/>
                </a:solidFill>
                <a:latin typeface="Arial"/>
                <a:ea typeface="DejaVu Sans"/>
              </a:rPr>
              <a:t> एक </a:t>
            </a:r>
            <a:r>
              <a:rPr lang="en-US" sz="3200" b="0" strike="noStrike" spc="-1">
                <a:solidFill>
                  <a:srgbClr val="000000"/>
                </a:solidFill>
                <a:latin typeface="Times New Roman"/>
                <a:ea typeface="DejaVu Sans"/>
              </a:rPr>
              <a:t>Keyword</a:t>
            </a:r>
            <a:r>
              <a:rPr lang="en-US" sz="3200" b="0" strike="noStrike" spc="-1">
                <a:solidFill>
                  <a:srgbClr val="000000"/>
                </a:solidFill>
                <a:latin typeface="Arial"/>
                <a:ea typeface="DejaVu Sans"/>
              </a:rPr>
              <a:t> है |</a:t>
            </a:r>
            <a:endParaRPr lang="en-US" sz="3200" b="0" strike="noStrike" spc="-1">
              <a:latin typeface="Arial"/>
            </a:endParaRPr>
          </a:p>
        </p:txBody>
      </p:sp>
      <p:pic>
        <p:nvPicPr>
          <p:cNvPr id="753" name="Picture 752"/>
          <p:cNvPicPr/>
          <p:nvPr/>
        </p:nvPicPr>
        <p:blipFill>
          <a:blip r:embed="rId2"/>
          <a:stretch/>
        </p:blipFill>
        <p:spPr>
          <a:xfrm>
            <a:off x="1005840" y="3931920"/>
            <a:ext cx="8775720" cy="2565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CustomShape 1"/>
          <p:cNvSpPr/>
          <p:nvPr/>
        </p:nvSpPr>
        <p:spPr>
          <a:xfrm>
            <a:off x="609480" y="510120"/>
            <a:ext cx="10969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ExitTest.vb</a:t>
            </a:r>
            <a:endParaRPr lang="en-US" sz="4400" b="0" strike="noStrike" spc="-1">
              <a:latin typeface="Arial"/>
            </a:endParaRPr>
          </a:p>
        </p:txBody>
      </p:sp>
      <p:sp>
        <p:nvSpPr>
          <p:cNvPr id="755" name="CustomShape 2"/>
          <p:cNvSpPr/>
          <p:nvPr/>
        </p:nvSpPr>
        <p:spPr>
          <a:xfrm>
            <a:off x="609480" y="1604520"/>
            <a:ext cx="109695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Demonstrate the example.</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CustomShape 1"/>
          <p:cNvSpPr/>
          <p:nvPr/>
        </p:nvSpPr>
        <p:spPr>
          <a:xfrm>
            <a:off x="609480" y="510120"/>
            <a:ext cx="10969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Times New Roman"/>
                <a:ea typeface="DejaVu Sans"/>
              </a:rPr>
              <a:t>Logical Operators</a:t>
            </a:r>
            <a:r>
              <a:rPr lang="en-US" sz="4400" b="0" strike="noStrike" spc="-1">
                <a:solidFill>
                  <a:srgbClr val="000000"/>
                </a:solidFill>
                <a:latin typeface="Arial"/>
                <a:ea typeface="DejaVu Sans"/>
              </a:rPr>
              <a:t> </a:t>
            </a:r>
            <a:endParaRPr lang="en-US" sz="4400" b="0" strike="noStrike" spc="-1">
              <a:latin typeface="Arial"/>
            </a:endParaRPr>
          </a:p>
        </p:txBody>
      </p:sp>
      <p:sp>
        <p:nvSpPr>
          <p:cNvPr id="757" name="CustomShape 2"/>
          <p:cNvSpPr/>
          <p:nvPr/>
        </p:nvSpPr>
        <p:spPr>
          <a:xfrm>
            <a:off x="609480" y="1604520"/>
            <a:ext cx="109695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एक से अधिक conditions को आपस में जोड़ने के लिए logical operators का प्रयोग किया जाता है | </a:t>
            </a:r>
            <a:endParaRPr lang="en-US" sz="28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VB .Net में निम्न छः Logical operators  होते है - </a:t>
            </a:r>
            <a:endParaRPr lang="en-US" sz="28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2800" b="1" strike="noStrike" spc="-1">
                <a:solidFill>
                  <a:srgbClr val="000000"/>
                </a:solidFill>
                <a:latin typeface="Arial"/>
                <a:ea typeface="DejaVu Sans"/>
              </a:rPr>
              <a:t>AndAlso</a:t>
            </a:r>
            <a:r>
              <a:rPr lang="en-US" sz="2800" b="0" strike="noStrike" spc="-1">
                <a:solidFill>
                  <a:srgbClr val="000000"/>
                </a:solidFill>
                <a:latin typeface="Arial"/>
                <a:ea typeface="DejaVu Sans"/>
              </a:rPr>
              <a:t>   </a:t>
            </a:r>
            <a:r>
              <a:rPr lang="en-US" sz="2800" b="1" strike="noStrike" spc="-1">
                <a:solidFill>
                  <a:srgbClr val="000000"/>
                </a:solidFill>
                <a:latin typeface="Arial"/>
                <a:ea typeface="DejaVu Sans"/>
              </a:rPr>
              <a:t>And</a:t>
            </a:r>
            <a:r>
              <a:rPr lang="en-US" sz="2800" b="0" strike="noStrike" spc="-1">
                <a:solidFill>
                  <a:srgbClr val="000000"/>
                </a:solidFill>
                <a:latin typeface="Arial"/>
                <a:ea typeface="DejaVu Sans"/>
              </a:rPr>
              <a:t>    </a:t>
            </a:r>
            <a:r>
              <a:rPr lang="en-US" sz="2800" b="1" strike="noStrike" spc="-1">
                <a:solidFill>
                  <a:srgbClr val="000000"/>
                </a:solidFill>
                <a:latin typeface="Arial"/>
                <a:ea typeface="DejaVu Sans"/>
              </a:rPr>
              <a:t>OrElse</a:t>
            </a:r>
            <a:r>
              <a:rPr lang="en-US" sz="2800" b="0" strike="noStrike" spc="-1">
                <a:solidFill>
                  <a:srgbClr val="000000"/>
                </a:solidFill>
                <a:latin typeface="Arial"/>
                <a:ea typeface="DejaVu Sans"/>
              </a:rPr>
              <a:t>    </a:t>
            </a:r>
            <a:r>
              <a:rPr lang="en-US" sz="2800" b="1" strike="noStrike" spc="-1">
                <a:solidFill>
                  <a:srgbClr val="000000"/>
                </a:solidFill>
                <a:latin typeface="Arial"/>
                <a:ea typeface="DejaVu Sans"/>
              </a:rPr>
              <a:t>Or</a:t>
            </a:r>
            <a:r>
              <a:rPr lang="en-US" sz="2800" b="0" strike="noStrike" spc="-1">
                <a:solidFill>
                  <a:srgbClr val="000000"/>
                </a:solidFill>
                <a:latin typeface="Arial"/>
                <a:ea typeface="DejaVu Sans"/>
              </a:rPr>
              <a:t>  </a:t>
            </a:r>
            <a:r>
              <a:rPr lang="en-US" sz="2800" b="1" strike="noStrike" spc="-1">
                <a:solidFill>
                  <a:srgbClr val="000000"/>
                </a:solidFill>
                <a:latin typeface="Arial"/>
                <a:ea typeface="DejaVu Sans"/>
              </a:rPr>
              <a:t>Xor</a:t>
            </a:r>
            <a:r>
              <a:rPr lang="en-US" sz="2800" b="0" strike="noStrike" spc="-1">
                <a:solidFill>
                  <a:srgbClr val="000000"/>
                </a:solidFill>
                <a:latin typeface="Arial"/>
                <a:ea typeface="DejaVu Sans"/>
              </a:rPr>
              <a:t>   </a:t>
            </a:r>
            <a:r>
              <a:rPr lang="en-US" sz="2800" b="1" strike="noStrike" spc="-1">
                <a:solidFill>
                  <a:srgbClr val="000000"/>
                </a:solidFill>
                <a:latin typeface="Arial"/>
                <a:ea typeface="DejaVu Sans"/>
              </a:rPr>
              <a:t>Not</a:t>
            </a:r>
            <a:r>
              <a:rPr lang="en-US" sz="2800" b="0" strike="noStrike" spc="-1">
                <a:solidFill>
                  <a:srgbClr val="000000"/>
                </a:solidFill>
                <a:latin typeface="Arial"/>
                <a:ea typeface="DejaVu Sans"/>
              </a:rPr>
              <a:t>  </a:t>
            </a:r>
            <a:r>
              <a:rPr lang="en-US" sz="3200" b="0" strike="noStrike" spc="-1">
                <a:solidFill>
                  <a:srgbClr val="000000"/>
                </a:solidFill>
                <a:latin typeface="Arial"/>
                <a:ea typeface="DejaVu Sans"/>
              </a:rPr>
              <a:t> </a:t>
            </a:r>
            <a:endParaRPr lang="en-US" sz="32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CustomShape 1"/>
          <p:cNvSpPr/>
          <p:nvPr/>
        </p:nvSpPr>
        <p:spPr>
          <a:xfrm>
            <a:off x="609480" y="510120"/>
            <a:ext cx="10969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1" strike="noStrike" spc="-1">
                <a:solidFill>
                  <a:srgbClr val="000000"/>
                </a:solidFill>
                <a:latin typeface="Times New Roman"/>
                <a:ea typeface="Microsoft YaHei"/>
              </a:rPr>
              <a:t>AndAlso</a:t>
            </a:r>
            <a:r>
              <a:rPr lang="en-US" sz="4400" b="0" strike="noStrike" spc="-1">
                <a:solidFill>
                  <a:srgbClr val="000000"/>
                </a:solidFill>
                <a:latin typeface="Arial"/>
                <a:ea typeface="Microsoft YaHei"/>
              </a:rPr>
              <a:t> </a:t>
            </a:r>
            <a:r>
              <a:rPr lang="en-US" sz="4400" b="0" strike="noStrike" spc="-1">
                <a:solidFill>
                  <a:srgbClr val="000000"/>
                </a:solidFill>
                <a:latin typeface="Times New Roman"/>
                <a:ea typeface="Microsoft YaHei"/>
              </a:rPr>
              <a:t>Operator</a:t>
            </a:r>
            <a:endParaRPr lang="en-US" sz="4400" b="0" strike="noStrike" spc="-1">
              <a:latin typeface="Arial"/>
            </a:endParaRPr>
          </a:p>
        </p:txBody>
      </p:sp>
      <p:sp>
        <p:nvSpPr>
          <p:cNvPr id="759" name="CustomShape 2"/>
          <p:cNvSpPr/>
          <p:nvPr/>
        </p:nvSpPr>
        <p:spPr>
          <a:xfrm>
            <a:off x="609480" y="1604520"/>
            <a:ext cx="109695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यह सुनिश्चित करने के लिए की Code तभी संपादित (execute) हो जब दोनों / सभी शर्तें सत्य हो </a:t>
            </a:r>
            <a:r>
              <a:rPr lang="en-US" sz="2800" b="1" strike="noStrike" spc="-1">
                <a:solidFill>
                  <a:srgbClr val="000000"/>
                </a:solidFill>
                <a:latin typeface="Arial"/>
                <a:ea typeface="DejaVu Sans"/>
              </a:rPr>
              <a:t>AndAlso</a:t>
            </a:r>
            <a:r>
              <a:rPr lang="en-US" sz="2800" b="0" strike="noStrike" spc="-1">
                <a:solidFill>
                  <a:srgbClr val="000000"/>
                </a:solidFill>
                <a:latin typeface="Arial"/>
                <a:ea typeface="DejaVu Sans"/>
              </a:rPr>
              <a:t>  का प्रयोग किया जाता है |</a:t>
            </a:r>
            <a:endParaRPr lang="en-US" sz="2800" b="0" strike="noStrike" spc="-1">
              <a:latin typeface="Arial"/>
            </a:endParaRPr>
          </a:p>
        </p:txBody>
      </p:sp>
      <p:pic>
        <p:nvPicPr>
          <p:cNvPr id="760" name="Picture 759"/>
          <p:cNvPicPr/>
          <p:nvPr/>
        </p:nvPicPr>
        <p:blipFill>
          <a:blip r:embed="rId2"/>
          <a:stretch/>
        </p:blipFill>
        <p:spPr>
          <a:xfrm>
            <a:off x="1005840" y="3101760"/>
            <a:ext cx="6303240" cy="1101960"/>
          </a:xfrm>
          <a:prstGeom prst="rect">
            <a:avLst/>
          </a:prstGeom>
          <a:ln>
            <a:noFill/>
          </a:ln>
        </p:spPr>
      </p:pic>
      <p:sp>
        <p:nvSpPr>
          <p:cNvPr id="761" name="CustomShape 3"/>
          <p:cNvSpPr/>
          <p:nvPr/>
        </p:nvSpPr>
        <p:spPr>
          <a:xfrm>
            <a:off x="7863840" y="3200400"/>
            <a:ext cx="3837960" cy="1461240"/>
          </a:xfrm>
          <a:prstGeom prst="rect">
            <a:avLst/>
          </a:prstGeom>
          <a:solidFill>
            <a:srgbClr val="FFFFD7"/>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Arial"/>
                <a:ea typeface="DejaVu Sans"/>
              </a:rPr>
              <a:t>दोनों शर्तों को पहले evaluate / check किया जाएगा क्योंकि = तथा &gt;= (relational operators) की प्रधानता (precedence)  AndAlso से अधिक होती है</a:t>
            </a:r>
            <a:r>
              <a:rPr lang="en-US" sz="1800" b="0" strike="noStrike" spc="-1">
                <a:solidFill>
                  <a:srgbClr val="000000"/>
                </a:solidFill>
                <a:latin typeface="Arial"/>
                <a:ea typeface="DejaVu Sans"/>
              </a:rPr>
              <a:t> </a:t>
            </a:r>
            <a:endParaRPr lang="en-US" sz="1800" b="0" strike="noStrike" spc="-1">
              <a:latin typeface="Arial"/>
            </a:endParaRPr>
          </a:p>
        </p:txBody>
      </p:sp>
      <p:sp>
        <p:nvSpPr>
          <p:cNvPr id="762" name="CustomShape 4"/>
          <p:cNvSpPr/>
          <p:nvPr/>
        </p:nvSpPr>
        <p:spPr>
          <a:xfrm>
            <a:off x="1005840" y="4480560"/>
            <a:ext cx="6123960" cy="638280"/>
          </a:xfrm>
          <a:prstGeom prst="rect">
            <a:avLst/>
          </a:prstGeom>
          <a:solidFill>
            <a:srgbClr val="DEE7E5"/>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Arial"/>
                <a:ea typeface="DejaVu Sans"/>
              </a:rPr>
              <a:t>AndAlso द्वारा False शर्त्त (condition) मिलने पर अन्य शर्तों को check नहीं किया जाता है </a:t>
            </a: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CustomShape 1"/>
          <p:cNvSpPr/>
          <p:nvPr/>
        </p:nvSpPr>
        <p:spPr>
          <a:xfrm>
            <a:off x="609480" y="601560"/>
            <a:ext cx="10969560" cy="486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200" b="0" strike="noStrike" spc="-1">
                <a:solidFill>
                  <a:srgbClr val="000000"/>
                </a:solidFill>
                <a:latin typeface="Arial"/>
                <a:ea typeface="DejaVu Sans"/>
              </a:rPr>
              <a:t>Truth Table of AndAlso</a:t>
            </a:r>
            <a:endParaRPr lang="en-US" sz="3200" b="0" strike="noStrike" spc="-1">
              <a:latin typeface="Arial"/>
            </a:endParaRPr>
          </a:p>
        </p:txBody>
      </p:sp>
      <p:pic>
        <p:nvPicPr>
          <p:cNvPr id="764" name="Picture 763"/>
          <p:cNvPicPr/>
          <p:nvPr/>
        </p:nvPicPr>
        <p:blipFill>
          <a:blip r:embed="rId2"/>
          <a:stretch/>
        </p:blipFill>
        <p:spPr>
          <a:xfrm>
            <a:off x="543600" y="1554480"/>
            <a:ext cx="11157120" cy="3837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CustomShape 1"/>
          <p:cNvSpPr/>
          <p:nvPr/>
        </p:nvSpPr>
        <p:spPr>
          <a:xfrm>
            <a:off x="609480" y="303840"/>
            <a:ext cx="10969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Arial"/>
                <a:ea typeface="DejaVu Sans"/>
              </a:rPr>
              <a:t>OrElse – Operator</a:t>
            </a:r>
            <a:r>
              <a:rPr lang="en-US" sz="4400" b="0" strike="noStrike" spc="-1">
                <a:solidFill>
                  <a:srgbClr val="000000"/>
                </a:solidFill>
                <a:latin typeface="Arial"/>
                <a:ea typeface="DejaVu Sans"/>
              </a:rPr>
              <a:t> </a:t>
            </a:r>
            <a:endParaRPr lang="en-US" sz="4400" b="0" strike="noStrike" spc="-1">
              <a:latin typeface="Arial"/>
            </a:endParaRPr>
          </a:p>
        </p:txBody>
      </p:sp>
      <p:sp>
        <p:nvSpPr>
          <p:cNvPr id="766" name="CustomShape 2"/>
          <p:cNvSpPr/>
          <p:nvPr/>
        </p:nvSpPr>
        <p:spPr>
          <a:xfrm>
            <a:off x="609480" y="1280160"/>
            <a:ext cx="10726560" cy="2009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यह सुनिश्चित करने के लिए की Code तभी संपादित हो जब दोनों / सभी शर्तों में से कोई भी एक सत्य हो </a:t>
            </a:r>
            <a:r>
              <a:rPr lang="en-US" sz="3200" b="1" strike="noStrike" spc="-1">
                <a:solidFill>
                  <a:srgbClr val="000000"/>
                </a:solidFill>
                <a:latin typeface="Arial"/>
                <a:ea typeface="DejaVu Sans"/>
              </a:rPr>
              <a:t>OrElse</a:t>
            </a:r>
            <a:r>
              <a:rPr lang="en-US" sz="3200" b="0" strike="noStrike" spc="-1">
                <a:solidFill>
                  <a:srgbClr val="000000"/>
                </a:solidFill>
                <a:latin typeface="Arial"/>
                <a:ea typeface="DejaVu Sans"/>
              </a:rPr>
              <a:t> का प्रयोग किया जाता है |</a:t>
            </a:r>
            <a:endParaRPr lang="en-US" sz="3200" b="0" strike="noStrike" spc="-1">
              <a:latin typeface="Arial"/>
            </a:endParaRPr>
          </a:p>
        </p:txBody>
      </p:sp>
      <p:pic>
        <p:nvPicPr>
          <p:cNvPr id="767" name="Picture 766"/>
          <p:cNvPicPr/>
          <p:nvPr/>
        </p:nvPicPr>
        <p:blipFill>
          <a:blip r:embed="rId2"/>
          <a:stretch/>
        </p:blipFill>
        <p:spPr>
          <a:xfrm>
            <a:off x="855720" y="3474720"/>
            <a:ext cx="9383040" cy="1222200"/>
          </a:xfrm>
          <a:prstGeom prst="rect">
            <a:avLst/>
          </a:prstGeom>
          <a:ln>
            <a:noFill/>
          </a:ln>
        </p:spPr>
      </p:pic>
      <p:sp>
        <p:nvSpPr>
          <p:cNvPr id="768" name="CustomShape 3"/>
          <p:cNvSpPr/>
          <p:nvPr/>
        </p:nvSpPr>
        <p:spPr>
          <a:xfrm>
            <a:off x="1005840" y="4902120"/>
            <a:ext cx="7221240" cy="821160"/>
          </a:xfrm>
          <a:prstGeom prst="rect">
            <a:avLst/>
          </a:prstGeom>
          <a:solidFill>
            <a:srgbClr val="DEE7E5"/>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000000"/>
                </a:solidFill>
                <a:latin typeface="Arial"/>
                <a:ea typeface="DejaVu Sans"/>
              </a:rPr>
              <a:t>OrElse द्वारा True शर्त्त (condition) मिलने पर अन्य शर्तों को check नहीं किया जाता है </a:t>
            </a: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CustomShape 1"/>
          <p:cNvSpPr/>
          <p:nvPr/>
        </p:nvSpPr>
        <p:spPr>
          <a:xfrm>
            <a:off x="609480" y="510120"/>
            <a:ext cx="10969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Truth table of </a:t>
            </a:r>
            <a:r>
              <a:rPr lang="en-US" sz="4400" b="1" strike="noStrike" spc="-1">
                <a:solidFill>
                  <a:srgbClr val="000000"/>
                </a:solidFill>
                <a:latin typeface="Arial"/>
                <a:ea typeface="DejaVu Sans"/>
              </a:rPr>
              <a:t>OrElse</a:t>
            </a:r>
            <a:endParaRPr lang="en-US" sz="4400" b="0" strike="noStrike" spc="-1">
              <a:latin typeface="Arial"/>
            </a:endParaRPr>
          </a:p>
        </p:txBody>
      </p:sp>
      <p:sp>
        <p:nvSpPr>
          <p:cNvPr id="770" name="CustomShape 2"/>
          <p:cNvSpPr/>
          <p:nvPr/>
        </p:nvSpPr>
        <p:spPr>
          <a:xfrm>
            <a:off x="822960" y="5303520"/>
            <a:ext cx="1023876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000000"/>
                </a:solidFill>
                <a:latin typeface="Arial"/>
                <a:ea typeface="DejaVu Sans"/>
              </a:rPr>
              <a:t>Note : </a:t>
            </a:r>
            <a:r>
              <a:rPr lang="en-US" sz="2400" b="0" strike="noStrike" spc="-1">
                <a:solidFill>
                  <a:srgbClr val="000000"/>
                </a:solidFill>
                <a:latin typeface="Arial"/>
                <a:ea typeface="DejaVu Sans"/>
              </a:rPr>
              <a:t> The </a:t>
            </a:r>
            <a:r>
              <a:rPr lang="en-US" sz="2400" b="1" strike="noStrike" spc="-1">
                <a:solidFill>
                  <a:srgbClr val="000000"/>
                </a:solidFill>
                <a:latin typeface="Courier-Bold"/>
                <a:ea typeface="Courier-Bold"/>
              </a:rPr>
              <a:t>AndAlso </a:t>
            </a:r>
            <a:r>
              <a:rPr lang="en-US" sz="2400" b="0" strike="noStrike" spc="-1">
                <a:solidFill>
                  <a:srgbClr val="000000"/>
                </a:solidFill>
                <a:latin typeface="Arial"/>
                <a:ea typeface="Courier-Bold"/>
              </a:rPr>
              <a:t>operator has a higher precedence than the </a:t>
            </a:r>
            <a:r>
              <a:rPr lang="en-US" sz="2400" b="1" strike="noStrike" spc="-1">
                <a:solidFill>
                  <a:srgbClr val="000000"/>
                </a:solidFill>
                <a:latin typeface="Courier-Bold"/>
                <a:ea typeface="Courier-Bold"/>
              </a:rPr>
              <a:t>OrElse </a:t>
            </a:r>
            <a:r>
              <a:rPr lang="en-US" sz="2400" b="0" strike="noStrike" spc="-1">
                <a:solidFill>
                  <a:srgbClr val="000000"/>
                </a:solidFill>
                <a:latin typeface="Times New Roman"/>
                <a:ea typeface="Times New Roman"/>
              </a:rPr>
              <a:t>operator.</a:t>
            </a:r>
            <a:endParaRPr lang="en-US" sz="2400" b="0" strike="noStrike" spc="-1">
              <a:latin typeface="Arial"/>
            </a:endParaRPr>
          </a:p>
        </p:txBody>
      </p:sp>
      <p:pic>
        <p:nvPicPr>
          <p:cNvPr id="771" name="Picture 770"/>
          <p:cNvPicPr/>
          <p:nvPr/>
        </p:nvPicPr>
        <p:blipFill>
          <a:blip r:embed="rId2"/>
          <a:stretch/>
        </p:blipFill>
        <p:spPr>
          <a:xfrm>
            <a:off x="640080" y="1519200"/>
            <a:ext cx="10238760" cy="3416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 name="Table 1"/>
          <p:cNvGraphicFramePr/>
          <p:nvPr/>
        </p:nvGraphicFramePr>
        <p:xfrm>
          <a:off x="359640" y="434880"/>
          <a:ext cx="11497320" cy="5909400"/>
        </p:xfrm>
        <a:graphic>
          <a:graphicData uri="http://schemas.openxmlformats.org/drawingml/2006/table">
            <a:tbl>
              <a:tblPr/>
              <a:tblGrid>
                <a:gridCol w="11497320"/>
              </a:tblGrid>
              <a:tr h="1844640">
                <a:tc>
                  <a:txBody>
                    <a:bodyPr/>
                    <a:lstStyle/>
                    <a:p>
                      <a:pPr algn="just">
                        <a:lnSpc>
                          <a:spcPct val="100000"/>
                        </a:lnSpc>
                      </a:pPr>
                      <a:r>
                        <a:rPr lang="en-US" sz="2800" b="1" strike="noStrike" spc="-1">
                          <a:solidFill>
                            <a:srgbClr val="000000"/>
                          </a:solidFill>
                          <a:latin typeface="Calibri"/>
                        </a:rPr>
                        <a:t>(10) Windows Presentation Foundation</a:t>
                      </a:r>
                      <a:endParaRPr lang="en-US" sz="2800" b="0" strike="noStrike" spc="-1">
                        <a:latin typeface="Arial"/>
                      </a:endParaRPr>
                    </a:p>
                    <a:p>
                      <a:pPr algn="just">
                        <a:lnSpc>
                          <a:spcPct val="100000"/>
                        </a:lnSpc>
                      </a:pPr>
                      <a:r>
                        <a:rPr lang="en-US" sz="2800" b="0" strike="noStrike" spc="-1">
                          <a:solidFill>
                            <a:srgbClr val="000000"/>
                          </a:solidFill>
                          <a:latin typeface="Calibri"/>
                        </a:rPr>
                        <a:t>It provides a separation between the user interface and the business logic. It helps in developing visually stunning interfaces using documents, media, two and three dimensional graphics, animations, and more.</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r h="1180800">
                <a:tc>
                  <a:txBody>
                    <a:bodyPr/>
                    <a:lstStyle/>
                    <a:p>
                      <a:pPr algn="just">
                        <a:lnSpc>
                          <a:spcPct val="100000"/>
                        </a:lnSpc>
                      </a:pPr>
                      <a:r>
                        <a:rPr lang="en-US" sz="2800" b="1" strike="noStrike" spc="-1">
                          <a:solidFill>
                            <a:srgbClr val="000000"/>
                          </a:solidFill>
                          <a:latin typeface="Calibri"/>
                        </a:rPr>
                        <a:t>(11) Windows Communication Foundation (WCF)</a:t>
                      </a:r>
                      <a:endParaRPr lang="en-US" sz="2800" b="0" strike="noStrike" spc="-1">
                        <a:latin typeface="Arial"/>
                      </a:endParaRPr>
                    </a:p>
                    <a:p>
                      <a:pPr algn="just">
                        <a:lnSpc>
                          <a:spcPct val="100000"/>
                        </a:lnSpc>
                      </a:pPr>
                      <a:r>
                        <a:rPr lang="en-US" sz="2800" b="0" strike="noStrike" spc="-1">
                          <a:solidFill>
                            <a:srgbClr val="000000"/>
                          </a:solidFill>
                          <a:latin typeface="Calibri"/>
                        </a:rPr>
                        <a:t>It is the technology used for building and executing connected systems.</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r h="1218240">
                <a:tc>
                  <a:txBody>
                    <a:bodyPr/>
                    <a:lstStyle/>
                    <a:p>
                      <a:pPr algn="just">
                        <a:lnSpc>
                          <a:spcPct val="100000"/>
                        </a:lnSpc>
                      </a:pPr>
                      <a:r>
                        <a:rPr lang="en-US" sz="2800" b="1" strike="noStrike" spc="-1">
                          <a:solidFill>
                            <a:srgbClr val="000000"/>
                          </a:solidFill>
                          <a:latin typeface="Calibri"/>
                        </a:rPr>
                        <a:t>(12) Windows CardSpace</a:t>
                      </a:r>
                      <a:endParaRPr lang="en-US" sz="2800" b="0" strike="noStrike" spc="-1">
                        <a:latin typeface="Arial"/>
                      </a:endParaRPr>
                    </a:p>
                    <a:p>
                      <a:pPr algn="just">
                        <a:lnSpc>
                          <a:spcPct val="100000"/>
                        </a:lnSpc>
                      </a:pPr>
                      <a:r>
                        <a:rPr lang="en-US" sz="2800" b="0" strike="noStrike" spc="-1">
                          <a:solidFill>
                            <a:srgbClr val="000000"/>
                          </a:solidFill>
                          <a:latin typeface="Calibri"/>
                        </a:rPr>
                        <a:t>It provides safety for accessing resources and sharing personal information on the internet.</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r h="1512360">
                <a:tc>
                  <a:txBody>
                    <a:bodyPr/>
                    <a:lstStyle/>
                    <a:p>
                      <a:pPr algn="just">
                        <a:lnSpc>
                          <a:spcPct val="100000"/>
                        </a:lnSpc>
                      </a:pPr>
                      <a:r>
                        <a:rPr lang="en-US" sz="2800" b="1" strike="noStrike" spc="-1">
                          <a:solidFill>
                            <a:srgbClr val="000000"/>
                          </a:solidFill>
                          <a:latin typeface="Calibri"/>
                        </a:rPr>
                        <a:t>(13) LINQ</a:t>
                      </a:r>
                      <a:endParaRPr lang="en-US" sz="2800" b="0" strike="noStrike" spc="-1">
                        <a:latin typeface="Arial"/>
                      </a:endParaRPr>
                    </a:p>
                    <a:p>
                      <a:pPr algn="just">
                        <a:lnSpc>
                          <a:spcPct val="100000"/>
                        </a:lnSpc>
                      </a:pPr>
                      <a:r>
                        <a:rPr lang="en-US" sz="2800" b="0" strike="noStrike" spc="-1">
                          <a:solidFill>
                            <a:srgbClr val="000000"/>
                          </a:solidFill>
                          <a:latin typeface="Calibri"/>
                        </a:rPr>
                        <a:t>It imparts data querying capabilities to .Net languages using a syntax which is similar to the tradition query language SQL.</a:t>
                      </a:r>
                      <a:endParaRPr lang="en-US" sz="2800" b="0" strike="noStrike" spc="-1">
                        <a:latin typeface="Arial"/>
                      </a:endParaRPr>
                    </a:p>
                  </a:txBody>
                  <a:tcPr marL="75960" marR="75960">
                    <a:lnL w="9360">
                      <a:solidFill>
                        <a:srgbClr val="DDDDDD"/>
                      </a:solidFill>
                    </a:lnL>
                    <a:lnR w="9360">
                      <a:solidFill>
                        <a:srgbClr val="DDDDDD"/>
                      </a:solidFill>
                    </a:lnR>
                    <a:lnT w="9360">
                      <a:solidFill>
                        <a:srgbClr val="DDDDDD"/>
                      </a:solidFill>
                    </a:lnT>
                    <a:lnB w="9360">
                      <a:solidFill>
                        <a:srgbClr val="DDDDDD"/>
                      </a:solidFill>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609480" y="510120"/>
            <a:ext cx="10969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Xor  – Operator </a:t>
            </a:r>
            <a:endParaRPr lang="en-US" sz="4400" b="0" strike="noStrike" spc="-1">
              <a:latin typeface="Arial"/>
            </a:endParaRPr>
          </a:p>
        </p:txBody>
      </p:sp>
      <p:sp>
        <p:nvSpPr>
          <p:cNvPr id="773" name="CustomShape 2"/>
          <p:cNvSpPr/>
          <p:nvPr/>
        </p:nvSpPr>
        <p:spPr>
          <a:xfrm>
            <a:off x="609480" y="1604520"/>
            <a:ext cx="109695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Xor – exclusive OR </a:t>
            </a:r>
            <a:endParaRPr lang="en-US" sz="28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यह सुनिश्चित करने के लिए की Code तभी संपादित हो जब दोनों शर्तों में से एक सत्य तथा दूसरी असत्य हो Xor का प्रयोग किया जाता है</a:t>
            </a:r>
            <a:r>
              <a:rPr lang="en-US" sz="3200" b="0" strike="noStrike" spc="-1">
                <a:solidFill>
                  <a:srgbClr val="000000"/>
                </a:solidFill>
                <a:latin typeface="Arial"/>
                <a:ea typeface="DejaVu Sans"/>
              </a:rPr>
              <a:t> </a:t>
            </a:r>
            <a:endParaRPr lang="en-US" sz="3200" b="0" strike="noStrike" spc="-1">
              <a:latin typeface="Arial"/>
            </a:endParaRPr>
          </a:p>
          <a:p>
            <a:pPr>
              <a:lnSpc>
                <a:spcPct val="100000"/>
              </a:lnSpc>
              <a:spcBef>
                <a:spcPts val="1417"/>
              </a:spcBef>
            </a:pPr>
            <a:endParaRPr lang="en-US" sz="3200" b="0" strike="noStrike" spc="-1">
              <a:latin typeface="Arial"/>
            </a:endParaRPr>
          </a:p>
        </p:txBody>
      </p:sp>
      <p:pic>
        <p:nvPicPr>
          <p:cNvPr id="774" name="Picture 773"/>
          <p:cNvPicPr/>
          <p:nvPr/>
        </p:nvPicPr>
        <p:blipFill>
          <a:blip r:embed="rId2"/>
          <a:stretch/>
        </p:blipFill>
        <p:spPr>
          <a:xfrm>
            <a:off x="1005840" y="3566160"/>
            <a:ext cx="8318520" cy="2821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CustomShape 1"/>
          <p:cNvSpPr/>
          <p:nvPr/>
        </p:nvSpPr>
        <p:spPr>
          <a:xfrm>
            <a:off x="609480" y="510120"/>
            <a:ext cx="109695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Not  - Operator </a:t>
            </a:r>
            <a:endParaRPr lang="en-US" sz="4400" b="0" strike="noStrike" spc="-1">
              <a:latin typeface="Arial"/>
            </a:endParaRPr>
          </a:p>
        </p:txBody>
      </p:sp>
      <p:sp>
        <p:nvSpPr>
          <p:cNvPr id="776" name="CustomShape 2"/>
          <p:cNvSpPr/>
          <p:nvPr/>
        </p:nvSpPr>
        <p:spPr>
          <a:xfrm>
            <a:off x="609480" y="1604520"/>
            <a:ext cx="109695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Used for Negation</a:t>
            </a:r>
            <a:endParaRPr lang="en-US" sz="28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Used to reverse a condition </a:t>
            </a:r>
            <a:endParaRPr lang="en-US" sz="28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यह सत्य (True) को असत्य (False) तथा असत्य को सत्य में बदलने में प्रयुक्त होता है |</a:t>
            </a:r>
            <a:endParaRPr lang="en-US" sz="2800" b="0" strike="noStrike" spc="-1">
              <a:latin typeface="Arial"/>
            </a:endParaRPr>
          </a:p>
        </p:txBody>
      </p:sp>
      <p:pic>
        <p:nvPicPr>
          <p:cNvPr id="777" name="Picture 776"/>
          <p:cNvPicPr/>
          <p:nvPr/>
        </p:nvPicPr>
        <p:blipFill>
          <a:blip r:embed="rId2"/>
          <a:stretch/>
        </p:blipFill>
        <p:spPr>
          <a:xfrm>
            <a:off x="809280" y="4134240"/>
            <a:ext cx="8409960" cy="2390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CustomShape 1"/>
          <p:cNvSpPr/>
          <p:nvPr/>
        </p:nvSpPr>
        <p:spPr>
          <a:xfrm>
            <a:off x="609480" y="273240"/>
            <a:ext cx="10969560" cy="1142640"/>
          </a:xfrm>
          <a:prstGeom prst="rect">
            <a:avLst/>
          </a:prstGeom>
          <a:noFill/>
          <a:ln>
            <a:noFill/>
          </a:ln>
        </p:spPr>
        <p:style>
          <a:lnRef idx="0">
            <a:scrgbClr r="0" g="0" b="0"/>
          </a:lnRef>
          <a:fillRef idx="0">
            <a:scrgbClr r="0" g="0" b="0"/>
          </a:fillRef>
          <a:effectRef idx="0">
            <a:scrgbClr r="0" g="0" b="0"/>
          </a:effectRef>
          <a:fontRef idx="minor"/>
        </p:style>
      </p:sp>
      <p:sp>
        <p:nvSpPr>
          <p:cNvPr id="779" name="CustomShape 2"/>
          <p:cNvSpPr/>
          <p:nvPr/>
        </p:nvSpPr>
        <p:spPr>
          <a:xfrm>
            <a:off x="609480" y="1604520"/>
            <a:ext cx="109695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And , Or</a:t>
            </a:r>
            <a:r>
              <a:rPr lang="en-US" sz="3200" b="0" strike="noStrike" spc="-1">
                <a:solidFill>
                  <a:srgbClr val="000000"/>
                </a:solidFill>
                <a:latin typeface="Arial"/>
                <a:ea typeface="DejaVu Sans"/>
              </a:rPr>
              <a:t> are same as </a:t>
            </a:r>
            <a:r>
              <a:rPr lang="en-US" sz="3200" b="1" strike="noStrike" spc="-1">
                <a:solidFill>
                  <a:srgbClr val="000000"/>
                </a:solidFill>
                <a:latin typeface="Arial"/>
                <a:ea typeface="DejaVu Sans"/>
              </a:rPr>
              <a:t>AndAlso , OrElse </a:t>
            </a:r>
            <a:endParaRPr lang="en-US" sz="32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No short-circuit evaluation</a:t>
            </a:r>
            <a:r>
              <a:rPr lang="en-US" sz="3200" b="1" strike="noStrike" spc="-1">
                <a:solidFill>
                  <a:srgbClr val="000000"/>
                </a:solidFill>
                <a:latin typeface="Arial"/>
                <a:ea typeface="DejaVu Sans"/>
              </a:rPr>
              <a:t>, </a:t>
            </a:r>
            <a:r>
              <a:rPr lang="en-US" sz="3200" b="0" strike="noStrike" spc="-1">
                <a:solidFill>
                  <a:srgbClr val="000000"/>
                </a:solidFill>
                <a:latin typeface="Arial"/>
                <a:ea typeface="DejaVu Sans"/>
              </a:rPr>
              <a:t>all conditions are checked when using And , Or</a:t>
            </a:r>
            <a:endParaRPr lang="en-US" sz="3200" b="0" strike="noStrike" spc="-1">
              <a:latin typeface="Arial"/>
            </a:endParaRPr>
          </a:p>
          <a:p>
            <a:pPr marL="432000" indent="-321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CustomShape 1"/>
          <p:cNvSpPr/>
          <p:nvPr/>
        </p:nvSpPr>
        <p:spPr>
          <a:xfrm>
            <a:off x="609480" y="212760"/>
            <a:ext cx="10969560" cy="486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200" b="0" strike="noStrike" spc="-1">
                <a:solidFill>
                  <a:srgbClr val="000000"/>
                </a:solidFill>
                <a:latin typeface="Arial"/>
                <a:ea typeface="DejaVu Sans"/>
              </a:rPr>
              <a:t>Operator Precedence</a:t>
            </a:r>
            <a:endParaRPr lang="en-US" sz="3200" b="0" strike="noStrike" spc="-1">
              <a:latin typeface="Arial"/>
            </a:endParaRPr>
          </a:p>
        </p:txBody>
      </p:sp>
      <p:pic>
        <p:nvPicPr>
          <p:cNvPr id="781" name="Picture 780"/>
          <p:cNvPicPr/>
          <p:nvPr/>
        </p:nvPicPr>
        <p:blipFill>
          <a:blip r:embed="rId2"/>
          <a:stretch/>
        </p:blipFill>
        <p:spPr>
          <a:xfrm>
            <a:off x="572400" y="733680"/>
            <a:ext cx="8862840" cy="3010320"/>
          </a:xfrm>
          <a:prstGeom prst="rect">
            <a:avLst/>
          </a:prstGeom>
          <a:ln>
            <a:noFill/>
          </a:ln>
        </p:spPr>
      </p:pic>
      <p:pic>
        <p:nvPicPr>
          <p:cNvPr id="782" name="Picture 781"/>
          <p:cNvPicPr/>
          <p:nvPr/>
        </p:nvPicPr>
        <p:blipFill>
          <a:blip r:embed="rId3"/>
          <a:stretch/>
        </p:blipFill>
        <p:spPr>
          <a:xfrm>
            <a:off x="659520" y="3677040"/>
            <a:ext cx="8715240" cy="2563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CustomShape 1"/>
          <p:cNvSpPr/>
          <p:nvPr/>
        </p:nvSpPr>
        <p:spPr>
          <a:xfrm>
            <a:off x="609480" y="510120"/>
            <a:ext cx="1096992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Procedures</a:t>
            </a:r>
            <a:endParaRPr lang="en-US" sz="4400" b="0" strike="noStrike" spc="-1">
              <a:latin typeface="Arial"/>
            </a:endParaRPr>
          </a:p>
        </p:txBody>
      </p:sp>
      <p:sp>
        <p:nvSpPr>
          <p:cNvPr id="784" name="CustomShape 2"/>
          <p:cNvSpPr/>
          <p:nvPr/>
        </p:nvSpPr>
        <p:spPr>
          <a:xfrm>
            <a:off x="609480" y="1604520"/>
            <a:ext cx="10969920" cy="3974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किसी बड़े प्रोग्राम को विकसित करने तथा उसके रखरखाव का सबसे अच्छा तरीका है की उसको छोटे टुकड़ों में बांटकर बनाया जाये |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इस तकनीक को </a:t>
            </a:r>
            <a:r>
              <a:rPr lang="en-US" sz="3200" b="1" strike="noStrike" spc="-1">
                <a:solidFill>
                  <a:srgbClr val="000000"/>
                </a:solidFill>
                <a:latin typeface="Arial"/>
                <a:ea typeface="DejaVu Sans"/>
              </a:rPr>
              <a:t>divide and conquer</a:t>
            </a:r>
            <a:r>
              <a:rPr lang="en-US" sz="3200" b="0" strike="noStrike" spc="-1">
                <a:solidFill>
                  <a:srgbClr val="000000"/>
                </a:solidFill>
                <a:latin typeface="Arial"/>
                <a:ea typeface="DejaVu Sans"/>
              </a:rPr>
              <a:t> कहा जाता है | बड़े प्रोग्राम को छोटे टुकड़ों में बांटकर बनाना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CustomShape 1"/>
          <p:cNvSpPr/>
          <p:nvPr/>
        </p:nvSpPr>
        <p:spPr>
          <a:xfrm>
            <a:off x="609480" y="228240"/>
            <a:ext cx="10969920" cy="365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400" b="0" strike="noStrike" spc="-1">
                <a:solidFill>
                  <a:srgbClr val="000000"/>
                </a:solidFill>
                <a:latin typeface="Arial"/>
                <a:ea typeface="DejaVu Sans"/>
              </a:rPr>
              <a:t>Procedures ...</a:t>
            </a:r>
            <a:endParaRPr lang="en-US" sz="2400" b="0" strike="noStrike" spc="-1">
              <a:latin typeface="Arial"/>
            </a:endParaRPr>
          </a:p>
        </p:txBody>
      </p:sp>
      <p:sp>
        <p:nvSpPr>
          <p:cNvPr id="786" name="CustomShape 2"/>
          <p:cNvSpPr/>
          <p:nvPr/>
        </p:nvSpPr>
        <p:spPr>
          <a:xfrm>
            <a:off x="609480" y="822960"/>
            <a:ext cx="10969920" cy="5301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Times New Roman"/>
                <a:ea typeface="DejaVu Sans"/>
              </a:rPr>
              <a:t>VB Program = Modules + Classes + Procedures</a:t>
            </a:r>
            <a:endParaRPr lang="en-US" sz="3200" b="0" strike="noStrike" spc="-1">
              <a:latin typeface="Arial"/>
            </a:endParaRPr>
          </a:p>
          <a:p>
            <a:pPr marL="432000" indent="-321840">
              <a:lnSpc>
                <a:spcPct val="150000"/>
              </a:lnSpc>
              <a:spcBef>
                <a:spcPts val="1417"/>
              </a:spcBef>
              <a:buClr>
                <a:srgbClr val="000000"/>
              </a:buClr>
              <a:buSzPct val="45000"/>
              <a:buFont typeface="Wingdings" charset="2"/>
              <a:buChar char=""/>
            </a:pPr>
            <a:r>
              <a:rPr lang="en-US" sz="3200" b="0" strike="noStrike" spc="-1">
                <a:solidFill>
                  <a:srgbClr val="000000"/>
                </a:solidFill>
                <a:latin typeface="Times New Roman"/>
                <a:ea typeface="DejaVu Sans"/>
              </a:rPr>
              <a:t>Framework Class Library (FCL) – built-in classes in .Net Framework, </a:t>
            </a:r>
            <a:r>
              <a:rPr lang="en-US" sz="3200" b="1" strike="noStrike" spc="-1">
                <a:solidFill>
                  <a:srgbClr val="000000"/>
                </a:solidFill>
                <a:latin typeface="Times New Roman"/>
                <a:ea typeface="DejaVu Sans"/>
              </a:rPr>
              <a:t>collection</a:t>
            </a:r>
            <a:r>
              <a:rPr lang="en-US" sz="3200" b="0" strike="noStrike" spc="-1">
                <a:solidFill>
                  <a:srgbClr val="000000"/>
                </a:solidFill>
                <a:latin typeface="Times New Roman"/>
                <a:ea typeface="DejaVu Sans"/>
              </a:rPr>
              <a:t> of classes and methods for performing </a:t>
            </a:r>
            <a:r>
              <a:rPr lang="en-US" sz="3200" b="1" strike="noStrike" spc="-1">
                <a:solidFill>
                  <a:srgbClr val="000000"/>
                </a:solidFill>
                <a:latin typeface="Times New Roman"/>
                <a:ea typeface="DejaVu Sans"/>
              </a:rPr>
              <a:t>common tasks</a:t>
            </a:r>
            <a:r>
              <a:rPr lang="en-US" sz="3200" b="0" strike="noStrike" spc="-1">
                <a:solidFill>
                  <a:srgbClr val="000000"/>
                </a:solidFill>
                <a:latin typeface="Times New Roman"/>
                <a:ea typeface="DejaVu Sans"/>
              </a:rPr>
              <a:t> (mathematical calculations, string manipulations, character manipulations, I/O operations, error checking, file handling etc.)  e.g. </a:t>
            </a:r>
            <a:r>
              <a:rPr lang="en-US" sz="3200" b="1" strike="noStrike" spc="-1">
                <a:solidFill>
                  <a:srgbClr val="000000"/>
                </a:solidFill>
                <a:latin typeface="Times New Roman"/>
                <a:ea typeface="DejaVu Sans"/>
              </a:rPr>
              <a:t>Console</a:t>
            </a:r>
            <a:r>
              <a:rPr lang="en-US" sz="3200" b="0" strike="noStrike" spc="-1">
                <a:solidFill>
                  <a:srgbClr val="000000"/>
                </a:solidFill>
                <a:latin typeface="Times New Roman"/>
                <a:ea typeface="DejaVu Sans"/>
              </a:rPr>
              <a:t> class for I/O operations.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 name="Picture 786"/>
          <p:cNvPicPr/>
          <p:nvPr/>
        </p:nvPicPr>
        <p:blipFill>
          <a:blip r:embed="rId2"/>
          <a:stretch/>
        </p:blipFill>
        <p:spPr>
          <a:xfrm>
            <a:off x="640080" y="1280160"/>
            <a:ext cx="10508760" cy="3929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CustomShape 1"/>
          <p:cNvSpPr/>
          <p:nvPr/>
        </p:nvSpPr>
        <p:spPr>
          <a:xfrm>
            <a:off x="609480" y="258840"/>
            <a:ext cx="1096992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Procedures ...</a:t>
            </a:r>
            <a:endParaRPr lang="en-US" sz="4400" b="0" strike="noStrike" spc="-1">
              <a:latin typeface="Arial"/>
            </a:endParaRPr>
          </a:p>
        </p:txBody>
      </p:sp>
      <p:sp>
        <p:nvSpPr>
          <p:cNvPr id="789" name="CustomShape 2"/>
          <p:cNvSpPr/>
          <p:nvPr/>
        </p:nvSpPr>
        <p:spPr>
          <a:xfrm>
            <a:off x="609480" y="1188720"/>
            <a:ext cx="10969920" cy="3655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1000"/>
          </a:bodyPr>
          <a:lstStyle/>
          <a:p>
            <a:pPr marL="432000" indent="-321840">
              <a:lnSpc>
                <a:spcPct val="115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Programmer defined procedures - प्रोग्रामर द्वारा निर्मित procedures</a:t>
            </a:r>
            <a:endParaRPr lang="en-US" sz="3200" b="0" strike="noStrike" spc="-1">
              <a:latin typeface="Arial"/>
            </a:endParaRPr>
          </a:p>
          <a:p>
            <a:pPr marL="432000" indent="-321840">
              <a:lnSpc>
                <a:spcPct val="115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Three types of procedures - </a:t>
            </a:r>
            <a:endParaRPr lang="en-US" sz="3200" b="0" strike="noStrike" spc="-1">
              <a:latin typeface="Arial"/>
            </a:endParaRPr>
          </a:p>
          <a:p>
            <a:pPr marL="432000" indent="-321840">
              <a:lnSpc>
                <a:spcPct val="115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1.  </a:t>
            </a:r>
            <a:r>
              <a:rPr lang="en-US" sz="3200" b="1" strike="noStrike" spc="-1">
                <a:solidFill>
                  <a:srgbClr val="000000"/>
                </a:solidFill>
                <a:latin typeface="Arial"/>
                <a:ea typeface="DejaVu Sans"/>
              </a:rPr>
              <a:t>Sub</a:t>
            </a:r>
            <a:r>
              <a:rPr lang="en-US" sz="3200" b="0" strike="noStrike" spc="-1">
                <a:solidFill>
                  <a:srgbClr val="000000"/>
                </a:solidFill>
                <a:latin typeface="Arial"/>
                <a:ea typeface="DejaVu Sans"/>
              </a:rPr>
              <a:t> Procedures</a:t>
            </a:r>
            <a:endParaRPr lang="en-US" sz="3200" b="0" strike="noStrike" spc="-1">
              <a:latin typeface="Arial"/>
            </a:endParaRPr>
          </a:p>
          <a:p>
            <a:pPr marL="432000" indent="-321840">
              <a:lnSpc>
                <a:spcPct val="115000"/>
              </a:lnSpc>
              <a:spcBef>
                <a:spcPts val="1417"/>
              </a:spcBef>
              <a:buClr>
                <a:srgbClr val="000000"/>
              </a:buClr>
              <a:buSzPct val="45000"/>
              <a:buFont typeface="Wingdings" charset="2"/>
              <a:buChar char=""/>
            </a:pPr>
            <a:r>
              <a:rPr lang="en-US" sz="3200" b="0" strike="noStrike" spc="-1">
                <a:solidFill>
                  <a:srgbClr val="000000"/>
                </a:solidFill>
                <a:latin typeface="Arial"/>
                <a:ea typeface="Microsoft YaHei"/>
              </a:rPr>
              <a:t>2.  </a:t>
            </a:r>
            <a:r>
              <a:rPr lang="en-US" sz="3200" b="1" strike="noStrike" spc="-1">
                <a:solidFill>
                  <a:srgbClr val="000000"/>
                </a:solidFill>
                <a:latin typeface="Arial"/>
                <a:ea typeface="Microsoft YaHei"/>
              </a:rPr>
              <a:t>Function </a:t>
            </a:r>
            <a:r>
              <a:rPr lang="en-US" sz="3200" b="0" strike="noStrike" spc="-1">
                <a:solidFill>
                  <a:srgbClr val="000000"/>
                </a:solidFill>
                <a:latin typeface="Arial"/>
                <a:ea typeface="Microsoft YaHei"/>
              </a:rPr>
              <a:t>Procedures</a:t>
            </a:r>
            <a:endParaRPr lang="en-US" sz="3200" b="0" strike="noStrike" spc="-1">
              <a:latin typeface="Arial"/>
            </a:endParaRPr>
          </a:p>
          <a:p>
            <a:pPr marL="432000" indent="-321840">
              <a:lnSpc>
                <a:spcPct val="115000"/>
              </a:lnSpc>
              <a:spcBef>
                <a:spcPts val="1417"/>
              </a:spcBef>
              <a:buClr>
                <a:srgbClr val="000000"/>
              </a:buClr>
              <a:buSzPct val="45000"/>
              <a:buFont typeface="Wingdings" charset="2"/>
              <a:buChar char=""/>
            </a:pPr>
            <a:r>
              <a:rPr lang="en-US" sz="3200" b="0" strike="noStrike" spc="-1">
                <a:solidFill>
                  <a:srgbClr val="000000"/>
                </a:solidFill>
                <a:latin typeface="Arial"/>
                <a:ea typeface="Microsoft YaHei"/>
              </a:rPr>
              <a:t>3.  </a:t>
            </a:r>
            <a:r>
              <a:rPr lang="en-US" sz="3200" b="1" strike="noStrike" spc="-1">
                <a:solidFill>
                  <a:srgbClr val="000000"/>
                </a:solidFill>
                <a:latin typeface="Arial"/>
                <a:ea typeface="Microsoft YaHei"/>
              </a:rPr>
              <a:t>event</a:t>
            </a:r>
            <a:r>
              <a:rPr lang="en-US" sz="3200" b="0" strike="noStrike" spc="-1">
                <a:solidFill>
                  <a:srgbClr val="000000"/>
                </a:solidFill>
                <a:latin typeface="Arial"/>
                <a:ea typeface="Microsoft YaHei"/>
              </a:rPr>
              <a:t> procedures</a:t>
            </a:r>
            <a:endParaRPr lang="en-US" sz="3200" b="0" strike="noStrike" spc="-1">
              <a:latin typeface="Arial"/>
            </a:endParaRPr>
          </a:p>
          <a:p>
            <a:pPr>
              <a:lnSpc>
                <a:spcPct val="115000"/>
              </a:lnSpc>
              <a:spcBef>
                <a:spcPts val="1417"/>
              </a:spcBef>
            </a:pPr>
            <a:endParaRPr lang="en-US" sz="3200" b="0" strike="noStrike" spc="-1">
              <a:latin typeface="Arial"/>
            </a:endParaRPr>
          </a:p>
        </p:txBody>
      </p:sp>
      <p:sp>
        <p:nvSpPr>
          <p:cNvPr id="790" name="CustomShape 3"/>
          <p:cNvSpPr/>
          <p:nvPr/>
        </p:nvSpPr>
        <p:spPr>
          <a:xfrm>
            <a:off x="609480" y="4846320"/>
            <a:ext cx="1109268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Arial"/>
                <a:ea typeface="DejaVu Sans"/>
              </a:rPr>
              <a:t>Note – Procedure – group of instructions to perform specific task.</a:t>
            </a:r>
            <a:endParaRPr lang="en-US" sz="2400" b="0" strike="noStrike" spc="-1">
              <a:latin typeface="Arial"/>
            </a:endParaRPr>
          </a:p>
          <a:p>
            <a:pPr>
              <a:lnSpc>
                <a:spcPct val="100000"/>
              </a:lnSpc>
            </a:pPr>
            <a:r>
              <a:rPr lang="en-US" sz="2400" b="0" strike="noStrike" spc="-1">
                <a:solidFill>
                  <a:srgbClr val="000000"/>
                </a:solidFill>
                <a:latin typeface="Arial"/>
                <a:ea typeface="DejaVu Sans"/>
              </a:rPr>
              <a:t>            Procedure को एक ही बार लिखा जाता है (defined once),  परन्तु इसको   	   प्रोग्राम में कई बार execute किया जा सकता है | </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CustomShape 1"/>
          <p:cNvSpPr/>
          <p:nvPr/>
        </p:nvSpPr>
        <p:spPr>
          <a:xfrm>
            <a:off x="609480" y="510120"/>
            <a:ext cx="1096992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Procedure …	</a:t>
            </a:r>
            <a:endParaRPr lang="en-US" sz="4400" b="0" strike="noStrike" spc="-1">
              <a:latin typeface="Arial"/>
            </a:endParaRPr>
          </a:p>
        </p:txBody>
      </p:sp>
      <p:sp>
        <p:nvSpPr>
          <p:cNvPr id="792" name="CustomShape 2"/>
          <p:cNvSpPr/>
          <p:nvPr/>
        </p:nvSpPr>
        <p:spPr>
          <a:xfrm>
            <a:off x="609480" y="1604520"/>
            <a:ext cx="10969920" cy="3974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000"/>
          </a:bodyPr>
          <a:lstStyle/>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Procedure Invocation – procedure को call करना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Procedure को नाम द्वारा इसे आवश्यक parameters / arguments देकर call किया जाता है |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Caller – call करने वाला function / procedure</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Callee – procedure जिसे call किया गया है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Task पूर्ण होने पर procedure पुनः लौट जाता है जहाँ से call हुआ था वहां |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Procedure कोई value return कर सकता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CustomShape 1"/>
          <p:cNvSpPr/>
          <p:nvPr/>
        </p:nvSpPr>
        <p:spPr>
          <a:xfrm>
            <a:off x="609480" y="510120"/>
            <a:ext cx="1096992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Code को procedures में divide क्यों करें ? </a:t>
            </a:r>
            <a:endParaRPr lang="en-US" sz="4400" b="0" strike="noStrike" spc="-1">
              <a:latin typeface="Arial"/>
            </a:endParaRPr>
          </a:p>
        </p:txBody>
      </p:sp>
      <p:sp>
        <p:nvSpPr>
          <p:cNvPr id="794" name="CustomShape 2"/>
          <p:cNvSpPr/>
          <p:nvPr/>
        </p:nvSpPr>
        <p:spPr>
          <a:xfrm>
            <a:off x="609480" y="1604520"/>
            <a:ext cx="10969920" cy="3974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Small piece of code को बनाना तथा manage करना आसान होता है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Reusable - इसको पुनः प्रयोग में लाया जा सकता है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एक ही code को बार बार नहीं लिखना पड़ता है |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(avoid repetition of same code)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Small code को debug करना आसान होता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CustomShape 1"/>
          <p:cNvSpPr/>
          <p:nvPr/>
        </p:nvSpPr>
        <p:spPr>
          <a:xfrm>
            <a:off x="838080" y="365040"/>
            <a:ext cx="10512000" cy="96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000" lnSpcReduction="20000"/>
          </a:bodyPr>
          <a:lstStyle/>
          <a:p>
            <a:pPr>
              <a:lnSpc>
                <a:spcPct val="90000"/>
              </a:lnSpc>
            </a:pPr>
            <a:r>
              <a:rPr lang="en-US" sz="4000" b="0" strike="noStrike" spc="-1">
                <a:solidFill>
                  <a:srgbClr val="000000"/>
                </a:solidFill>
                <a:latin typeface="Calibri Light"/>
                <a:ea typeface="DejaVu Sans"/>
              </a:rPr>
              <a:t>Is .NET framework platform in-depnedent or dependent  ? </a:t>
            </a:r>
            <a:endParaRPr lang="en-US" sz="4000" b="0" strike="noStrike" spc="-1">
              <a:latin typeface="Arial"/>
            </a:endParaRPr>
          </a:p>
        </p:txBody>
      </p:sp>
      <p:sp>
        <p:nvSpPr>
          <p:cNvPr id="514" name="CustomShape 2"/>
          <p:cNvSpPr/>
          <p:nvPr/>
        </p:nvSpPr>
        <p:spPr>
          <a:xfrm>
            <a:off x="838080" y="2008800"/>
            <a:ext cx="10512000" cy="416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A </a:t>
            </a:r>
            <a:r>
              <a:rPr lang="en-US" sz="2800" b="0" i="1" strike="noStrike" spc="-1">
                <a:solidFill>
                  <a:srgbClr val="000000"/>
                </a:solidFill>
                <a:latin typeface="Calibri"/>
                <a:ea typeface="DejaVu Sans"/>
              </a:rPr>
              <a:t>.NET application is </a:t>
            </a:r>
            <a:r>
              <a:rPr lang="en-US" sz="2800" b="1" i="1" strike="noStrike" spc="-1">
                <a:solidFill>
                  <a:srgbClr val="000000"/>
                </a:solidFill>
                <a:latin typeface="Calibri"/>
                <a:ea typeface="DejaVu Sans"/>
              </a:rPr>
              <a:t>platform dependent</a:t>
            </a:r>
            <a:r>
              <a:rPr lang="en-US" sz="2800" b="1" strike="noStrike" spc="-1">
                <a:solidFill>
                  <a:srgbClr val="000000"/>
                </a:solidFill>
                <a:latin typeface="Calibri"/>
                <a:ea typeface="DejaVu Sans"/>
              </a:rPr>
              <a:t> </a:t>
            </a:r>
            <a:r>
              <a:rPr lang="en-US" sz="2800" b="0" strike="noStrike" spc="-1">
                <a:solidFill>
                  <a:srgbClr val="000000"/>
                </a:solidFill>
                <a:latin typeface="Calibri"/>
                <a:ea typeface="DejaVu Sans"/>
              </a:rPr>
              <a:t>because of the .NET framework which is only able to run on the </a:t>
            </a:r>
            <a:r>
              <a:rPr lang="en-US" sz="2800" b="1" strike="noStrike" spc="-1">
                <a:solidFill>
                  <a:srgbClr val="000000"/>
                </a:solidFill>
                <a:latin typeface="Calibri"/>
                <a:ea typeface="DejaVu Sans"/>
              </a:rPr>
              <a:t>Windows-based operating system.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The .Net application is platform independent also because of </a:t>
            </a:r>
            <a:r>
              <a:rPr lang="en-US" sz="2800" b="0" i="1" strike="noStrike" spc="-1">
                <a:solidFill>
                  <a:srgbClr val="000000"/>
                </a:solidFill>
                <a:latin typeface="Calibri"/>
                <a:ea typeface="DejaVu Sans"/>
              </a:rPr>
              <a:t>Mono framework</a:t>
            </a:r>
            <a:r>
              <a:rPr lang="en-US" sz="2800" b="0" strike="noStrike" spc="-1">
                <a:solidFill>
                  <a:srgbClr val="000000"/>
                </a:solidFill>
                <a:latin typeface="Calibri"/>
                <a:ea typeface="DejaVu Sans"/>
              </a:rPr>
              <a:t>. Using </a:t>
            </a:r>
            <a:r>
              <a:rPr lang="en-US" sz="2800" b="1" strike="noStrike" spc="-1">
                <a:solidFill>
                  <a:srgbClr val="000000"/>
                </a:solidFill>
                <a:latin typeface="Calibri"/>
                <a:ea typeface="DejaVu Sans"/>
              </a:rPr>
              <a:t>Mono framework </a:t>
            </a:r>
            <a:r>
              <a:rPr lang="en-US" sz="2800" b="0" strike="noStrike" spc="-1">
                <a:solidFill>
                  <a:srgbClr val="000000"/>
                </a:solidFill>
                <a:latin typeface="Calibri"/>
                <a:ea typeface="DejaVu Sans"/>
              </a:rPr>
              <a:t>the .Net application can run on any Operating System including windows. Mono framework is a third party software developed by </a:t>
            </a:r>
            <a:r>
              <a:rPr lang="en-US" sz="2800" b="1" u="sng" strike="noStrike" spc="-1">
                <a:solidFill>
                  <a:srgbClr val="0000FF"/>
                </a:solidFill>
                <a:uFillTx/>
                <a:latin typeface="Calibri"/>
                <a:ea typeface="DejaVu Sans"/>
                <a:hlinkClick r:id="rId2"/>
              </a:rPr>
              <a:t>Novell Company</a:t>
            </a:r>
            <a:r>
              <a:rPr lang="en-US" sz="2800" b="0" strike="noStrike" spc="-1">
                <a:solidFill>
                  <a:srgbClr val="000000"/>
                </a:solidFill>
                <a:latin typeface="Calibri"/>
                <a:ea typeface="DejaVu Sans"/>
              </a:rPr>
              <a:t> which is now a part of </a:t>
            </a:r>
            <a:r>
              <a:rPr lang="en-US" sz="2800" b="1" u="sng" strike="noStrike" spc="-1">
                <a:solidFill>
                  <a:srgbClr val="0000FF"/>
                </a:solidFill>
                <a:uFillTx/>
                <a:latin typeface="Calibri"/>
                <a:ea typeface="DejaVu Sans"/>
                <a:hlinkClick r:id="rId2"/>
              </a:rPr>
              <a:t>Micro Focus Company</a:t>
            </a:r>
            <a:r>
              <a:rPr lang="en-US" sz="2800" b="0" strike="noStrike" spc="-1">
                <a:solidFill>
                  <a:srgbClr val="000000"/>
                </a:solidFill>
                <a:latin typeface="Calibri"/>
                <a:ea typeface="DejaVu Sans"/>
              </a:rPr>
              <a:t>. It is a paid framework.</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CustomShape 1"/>
          <p:cNvSpPr/>
          <p:nvPr/>
        </p:nvSpPr>
        <p:spPr>
          <a:xfrm>
            <a:off x="609480" y="273240"/>
            <a:ext cx="10969920" cy="1143000"/>
          </a:xfrm>
          <a:prstGeom prst="rect">
            <a:avLst/>
          </a:prstGeom>
          <a:noFill/>
          <a:ln>
            <a:noFill/>
          </a:ln>
        </p:spPr>
        <p:style>
          <a:lnRef idx="0">
            <a:scrgbClr r="0" g="0" b="0"/>
          </a:lnRef>
          <a:fillRef idx="0">
            <a:scrgbClr r="0" g="0" b="0"/>
          </a:fillRef>
          <a:effectRef idx="0">
            <a:scrgbClr r="0" g="0" b="0"/>
          </a:effectRef>
          <a:fontRef idx="minor"/>
        </p:style>
      </p:sp>
      <p:sp>
        <p:nvSpPr>
          <p:cNvPr id="796" name="CustomShape 2"/>
          <p:cNvSpPr/>
          <p:nvPr/>
        </p:nvSpPr>
        <p:spPr>
          <a:xfrm>
            <a:off x="609480" y="1604520"/>
            <a:ext cx="10969920" cy="3974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Modularity -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Re-usability -</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Design</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Implementation</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Maintenance</a:t>
            </a:r>
            <a:endParaRPr lang="en-US" sz="32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Testing</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CustomShape 1"/>
          <p:cNvSpPr/>
          <p:nvPr/>
        </p:nvSpPr>
        <p:spPr>
          <a:xfrm>
            <a:off x="609480" y="243360"/>
            <a:ext cx="1096992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Arial"/>
                <a:ea typeface="DejaVu Sans"/>
              </a:rPr>
              <a:t>Sub Procedures</a:t>
            </a:r>
            <a:endParaRPr lang="en-US" sz="4000" b="0" strike="noStrike" spc="-1">
              <a:latin typeface="Arial"/>
            </a:endParaRPr>
          </a:p>
        </p:txBody>
      </p:sp>
      <p:sp>
        <p:nvSpPr>
          <p:cNvPr id="798" name="CustomShape 2"/>
          <p:cNvSpPr/>
          <p:nvPr/>
        </p:nvSpPr>
        <p:spPr>
          <a:xfrm>
            <a:off x="548640" y="1055880"/>
            <a:ext cx="10726920" cy="2782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84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अभी तक जो program बनाये उनमें एक procedure अवश्य है - Main( )</a:t>
            </a:r>
            <a:endParaRPr lang="en-US" sz="28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Console.WriteLine( )  - FCL method</a:t>
            </a:r>
            <a:endParaRPr lang="en-US" sz="2800" b="0" strike="noStrike" spc="-1">
              <a:latin typeface="Arial"/>
            </a:endParaRPr>
          </a:p>
          <a:p>
            <a:pPr marL="432000" indent="-32184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Sub procedure के प्रारंभ में  Sub कीवर्ड तथा अंत में End Sub Keyword का प्रयोग होता है</a:t>
            </a:r>
            <a:r>
              <a:rPr lang="en-US" sz="3200" b="0" strike="noStrike" spc="-1">
                <a:solidFill>
                  <a:srgbClr val="000000"/>
                </a:solidFill>
                <a:latin typeface="Arial"/>
                <a:ea typeface="DejaVu Sans"/>
              </a:rPr>
              <a:t>    </a:t>
            </a:r>
            <a:endParaRPr lang="en-US" sz="3200" b="0" strike="noStrike" spc="-1">
              <a:latin typeface="Arial"/>
            </a:endParaRPr>
          </a:p>
          <a:p>
            <a:pPr>
              <a:lnSpc>
                <a:spcPct val="100000"/>
              </a:lnSpc>
              <a:spcBef>
                <a:spcPts val="1134"/>
              </a:spcBef>
            </a:pPr>
            <a:endParaRPr lang="en-US" sz="3200" b="0" strike="noStrike" spc="-1">
              <a:latin typeface="Arial"/>
            </a:endParaRPr>
          </a:p>
        </p:txBody>
      </p:sp>
      <p:sp>
        <p:nvSpPr>
          <p:cNvPr id="799" name="CustomShape 3"/>
          <p:cNvSpPr/>
          <p:nvPr/>
        </p:nvSpPr>
        <p:spPr>
          <a:xfrm>
            <a:off x="457200" y="5868360"/>
            <a:ext cx="11062080" cy="4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200" b="1" strike="noStrike" spc="-1">
                <a:solidFill>
                  <a:srgbClr val="000000"/>
                </a:solidFill>
                <a:latin typeface="Arial"/>
                <a:ea typeface="DejaVu Sans"/>
              </a:rPr>
              <a:t>Note</a:t>
            </a:r>
            <a:r>
              <a:rPr lang="en-US" sz="2200" b="0" strike="noStrike" spc="-1">
                <a:solidFill>
                  <a:srgbClr val="000000"/>
                </a:solidFill>
                <a:latin typeface="Arial"/>
                <a:ea typeface="DejaVu Sans"/>
              </a:rPr>
              <a:t> – Demonstrate </a:t>
            </a:r>
            <a:r>
              <a:rPr lang="en-US" sz="2200" b="1" strike="noStrike" spc="-1">
                <a:solidFill>
                  <a:srgbClr val="000000"/>
                </a:solidFill>
                <a:latin typeface="Arial"/>
                <a:ea typeface="DejaVu Sans"/>
              </a:rPr>
              <a:t>Payment.vb</a:t>
            </a:r>
            <a:r>
              <a:rPr lang="en-US" sz="2200" b="0" strike="noStrike" spc="-1">
                <a:solidFill>
                  <a:srgbClr val="000000"/>
                </a:solidFill>
                <a:latin typeface="Arial"/>
                <a:ea typeface="DejaVu Sans"/>
              </a:rPr>
              <a:t> here, Main( ) procedure calls PrintPay( ) procedure.</a:t>
            </a:r>
            <a:endParaRPr lang="en-US" sz="2200" b="0" strike="noStrike" spc="-1">
              <a:latin typeface="Arial"/>
            </a:endParaRPr>
          </a:p>
        </p:txBody>
      </p:sp>
      <p:sp>
        <p:nvSpPr>
          <p:cNvPr id="800" name="CustomShape 4"/>
          <p:cNvSpPr/>
          <p:nvPr/>
        </p:nvSpPr>
        <p:spPr>
          <a:xfrm>
            <a:off x="6583680" y="3474720"/>
            <a:ext cx="466128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en-US" sz="2400" b="0" strike="noStrike" spc="-1">
                <a:solidFill>
                  <a:srgbClr val="000000"/>
                </a:solidFill>
                <a:latin typeface="Arial"/>
                <a:ea typeface="DejaVu Sans"/>
              </a:rPr>
              <a:t>A procedure is called by another procedure. </a:t>
            </a:r>
            <a:endParaRPr lang="en-US" sz="2400" b="0" strike="noStrike" spc="-1">
              <a:latin typeface="Arial"/>
            </a:endParaRPr>
          </a:p>
          <a:p>
            <a:pPr>
              <a:lnSpc>
                <a:spcPct val="150000"/>
              </a:lnSpc>
            </a:pPr>
            <a:r>
              <a:rPr lang="en-US" sz="2400" b="1" strike="noStrike" spc="-1">
                <a:solidFill>
                  <a:srgbClr val="000000"/>
                </a:solidFill>
                <a:latin typeface="Arial"/>
                <a:ea typeface="DejaVu Sans"/>
              </a:rPr>
              <a:t>Procedure definition</a:t>
            </a:r>
            <a:r>
              <a:rPr lang="en-US" sz="2400" b="0" strike="noStrike" spc="-1">
                <a:solidFill>
                  <a:srgbClr val="000000"/>
                </a:solidFill>
                <a:latin typeface="Arial"/>
                <a:ea typeface="DejaVu Sans"/>
              </a:rPr>
              <a:t>  - code of the procedure </a:t>
            </a:r>
            <a:endParaRPr lang="en-US" sz="2400" b="0" strike="noStrike" spc="-1">
              <a:latin typeface="Arial"/>
            </a:endParaRPr>
          </a:p>
        </p:txBody>
      </p:sp>
      <p:pic>
        <p:nvPicPr>
          <p:cNvPr id="801" name="Picture 800"/>
          <p:cNvPicPr/>
          <p:nvPr/>
        </p:nvPicPr>
        <p:blipFill>
          <a:blip r:embed="rId2"/>
          <a:stretch/>
        </p:blipFill>
        <p:spPr>
          <a:xfrm>
            <a:off x="548640" y="3749040"/>
            <a:ext cx="5758920" cy="1892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CustomShape 1"/>
          <p:cNvSpPr/>
          <p:nvPr/>
        </p:nvSpPr>
        <p:spPr>
          <a:xfrm>
            <a:off x="609480" y="273240"/>
            <a:ext cx="10969920" cy="1143000"/>
          </a:xfrm>
          <a:prstGeom prst="rect">
            <a:avLst/>
          </a:prstGeom>
          <a:noFill/>
          <a:ln>
            <a:noFill/>
          </a:ln>
        </p:spPr>
        <p:style>
          <a:lnRef idx="0">
            <a:scrgbClr r="0" g="0" b="0"/>
          </a:lnRef>
          <a:fillRef idx="0">
            <a:scrgbClr r="0" g="0" b="0"/>
          </a:fillRef>
          <a:effectRef idx="0">
            <a:scrgbClr r="0" g="0" b="0"/>
          </a:effectRef>
          <a:fontRef idx="minor"/>
        </p:style>
      </p:sp>
      <p:sp>
        <p:nvSpPr>
          <p:cNvPr id="803" name="CustomShape 2"/>
          <p:cNvSpPr/>
          <p:nvPr/>
        </p:nvSpPr>
        <p:spPr>
          <a:xfrm>
            <a:off x="609480" y="457200"/>
            <a:ext cx="10969920" cy="5850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6000"/>
          </a:bodyPr>
          <a:lstStyle/>
          <a:p>
            <a:pPr marL="432000" indent="-32184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Procedure को class अथवा module के बाहर define नहिं कर सकते है यह syntax error है | </a:t>
            </a:r>
            <a:endParaRPr lang="en-US" sz="3200" b="0" strike="noStrike" spc="-1">
              <a:latin typeface="Arial"/>
            </a:endParaRPr>
          </a:p>
          <a:p>
            <a:pPr marL="432000" indent="-32184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Procedure name – valid identifier</a:t>
            </a:r>
            <a:endParaRPr lang="en-US" sz="3200" b="0" strike="noStrike" spc="-1">
              <a:latin typeface="Arial"/>
            </a:endParaRPr>
          </a:p>
          <a:p>
            <a:pPr marL="432000" indent="-32184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Parameter list – comma separated </a:t>
            </a:r>
            <a:endParaRPr lang="en-US" sz="3200" b="0" strike="noStrike" spc="-1">
              <a:latin typeface="Arial"/>
            </a:endParaRPr>
          </a:p>
          <a:p>
            <a:pPr marL="432000" indent="-321840">
              <a:lnSpc>
                <a:spcPct val="15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ByVal</a:t>
            </a:r>
            <a:r>
              <a:rPr lang="en-US" sz="3200" b="0" strike="noStrike" spc="-1">
                <a:solidFill>
                  <a:srgbClr val="000000"/>
                </a:solidFill>
                <a:latin typeface="Arial"/>
                <a:ea typeface="DejaVu Sans"/>
              </a:rPr>
              <a:t> – keyword which means calling function must pass value for parameter</a:t>
            </a:r>
            <a:endParaRPr lang="en-US" sz="3200" b="0" strike="noStrike" spc="-1">
              <a:latin typeface="Arial"/>
            </a:endParaRPr>
          </a:p>
          <a:p>
            <a:pPr marL="432000" indent="-32184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r>
              <a:rPr lang="en-US" sz="3200" b="1" strike="noStrike" spc="-1">
                <a:solidFill>
                  <a:srgbClr val="000000"/>
                </a:solidFill>
                <a:latin typeface="Arial"/>
                <a:ea typeface="DejaVu Sans"/>
              </a:rPr>
              <a:t>Procedure Body / Block</a:t>
            </a:r>
            <a:r>
              <a:rPr lang="en-US" sz="3200" b="0" strike="noStrike" spc="-1">
                <a:solidFill>
                  <a:srgbClr val="000000"/>
                </a:solidFill>
                <a:latin typeface="Arial"/>
                <a:ea typeface="DejaVu Sans"/>
              </a:rPr>
              <a:t> – code inside a procedure</a:t>
            </a:r>
            <a:endParaRPr lang="en-US" sz="3200" b="0" strike="noStrike" spc="-1">
              <a:latin typeface="Arial"/>
            </a:endParaRPr>
          </a:p>
          <a:p>
            <a:pPr marL="432000" indent="-32184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 </a:t>
            </a:r>
            <a:r>
              <a:rPr lang="en-US" sz="3200" b="1" strike="noStrike" spc="-1">
                <a:solidFill>
                  <a:srgbClr val="000000"/>
                </a:solidFill>
                <a:latin typeface="Arial"/>
                <a:ea typeface="DejaVu Sans"/>
              </a:rPr>
              <a:t>block</a:t>
            </a:r>
            <a:r>
              <a:rPr lang="en-US" sz="3200" b="0" strike="noStrike" spc="-1">
                <a:solidFill>
                  <a:srgbClr val="000000"/>
                </a:solidFill>
                <a:latin typeface="Arial"/>
                <a:ea typeface="DejaVu Sans"/>
              </a:rPr>
              <a:t> is a sequence of statements and declarations grouped</a:t>
            </a:r>
            <a:endParaRPr lang="en-US" sz="3200" b="0" strike="noStrike" spc="-1">
              <a:latin typeface="Arial"/>
            </a:endParaRPr>
          </a:p>
          <a:p>
            <a:pPr>
              <a:lnSpc>
                <a:spcPct val="100000"/>
              </a:lnSpc>
            </a:pPr>
            <a:r>
              <a:rPr lang="en-US" sz="3200" b="0" strike="noStrike" spc="-1">
                <a:solidFill>
                  <a:srgbClr val="000000"/>
                </a:solidFill>
                <a:latin typeface="Arial"/>
                <a:ea typeface="DejaVu Sans"/>
              </a:rPr>
              <a:t>    together</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CustomShape 1"/>
          <p:cNvSpPr/>
          <p:nvPr/>
        </p:nvSpPr>
        <p:spPr>
          <a:xfrm>
            <a:off x="609480" y="273240"/>
            <a:ext cx="10970280" cy="1143360"/>
          </a:xfrm>
          <a:prstGeom prst="rect">
            <a:avLst/>
          </a:prstGeom>
          <a:noFill/>
          <a:ln>
            <a:noFill/>
          </a:ln>
        </p:spPr>
        <p:style>
          <a:lnRef idx="0">
            <a:scrgbClr r="0" g="0" b="0"/>
          </a:lnRef>
          <a:fillRef idx="0">
            <a:scrgbClr r="0" g="0" b="0"/>
          </a:fillRef>
          <a:effectRef idx="0">
            <a:scrgbClr r="0" g="0" b="0"/>
          </a:effectRef>
          <a:fontRef idx="minor"/>
        </p:style>
      </p:sp>
      <p:sp>
        <p:nvSpPr>
          <p:cNvPr id="805" name="CustomShape 2"/>
          <p:cNvSpPr/>
          <p:nvPr/>
        </p:nvSpPr>
        <p:spPr>
          <a:xfrm>
            <a:off x="609480" y="1604520"/>
            <a:ext cx="10970280" cy="39751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एक procedure को दुसरे procedure के अन्दर define नहीं किया जा सकता है, यह एक syntax error है | </a:t>
            </a:r>
            <a:endParaRPr lang="en-US" sz="3200" b="0" strike="noStrike" spc="-1">
              <a:latin typeface="Arial"/>
            </a:endParaRPr>
          </a:p>
          <a:p>
            <a:pPr marL="432000" indent="-322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अर्थात procedure की nesting संभव नहीं है | </a:t>
            </a:r>
            <a:endParaRPr lang="en-US" sz="3200" b="0" strike="noStrike" spc="-1">
              <a:latin typeface="Arial"/>
            </a:endParaRPr>
          </a:p>
          <a:p>
            <a:pPr marL="432000" indent="-322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Return तथा Exit Sub के द्वारा procedure को रोका जा सकता है | </a:t>
            </a:r>
            <a:endParaRPr lang="en-US" sz="3200" b="0" strike="noStrike" spc="-1">
              <a:latin typeface="Arial"/>
            </a:endParaRPr>
          </a:p>
          <a:p>
            <a:pPr marL="432000" indent="-322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 name="Picture 805"/>
          <p:cNvPicPr/>
          <p:nvPr/>
        </p:nvPicPr>
        <p:blipFill>
          <a:blip r:embed="rId2"/>
          <a:stretch/>
        </p:blipFill>
        <p:spPr>
          <a:xfrm>
            <a:off x="822960" y="966960"/>
            <a:ext cx="10605240" cy="4576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 name="Picture 806"/>
          <p:cNvPicPr/>
          <p:nvPr/>
        </p:nvPicPr>
        <p:blipFill>
          <a:blip r:embed="rId2"/>
          <a:stretch/>
        </p:blipFill>
        <p:spPr>
          <a:xfrm>
            <a:off x="822960" y="773640"/>
            <a:ext cx="10422360" cy="5148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CustomShape 1"/>
          <p:cNvSpPr/>
          <p:nvPr/>
        </p:nvSpPr>
        <p:spPr>
          <a:xfrm>
            <a:off x="609480" y="510120"/>
            <a:ext cx="109702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1" strike="noStrike" spc="-1">
                <a:solidFill>
                  <a:srgbClr val="000000"/>
                </a:solidFill>
                <a:latin typeface="Arial"/>
                <a:ea typeface="DejaVu Sans"/>
              </a:rPr>
              <a:t>Function</a:t>
            </a:r>
            <a:r>
              <a:rPr lang="en-US" sz="4400" b="0" strike="noStrike" spc="-1">
                <a:solidFill>
                  <a:srgbClr val="000000"/>
                </a:solidFill>
                <a:latin typeface="Arial"/>
                <a:ea typeface="DejaVu Sans"/>
              </a:rPr>
              <a:t> Procedure</a:t>
            </a:r>
            <a:endParaRPr lang="en-US" sz="4400" b="0" strike="noStrike" spc="-1">
              <a:latin typeface="Arial"/>
            </a:endParaRPr>
          </a:p>
        </p:txBody>
      </p:sp>
      <p:sp>
        <p:nvSpPr>
          <p:cNvPr id="809" name="CustomShape 2"/>
          <p:cNvSpPr/>
          <p:nvPr/>
        </p:nvSpPr>
        <p:spPr>
          <a:xfrm>
            <a:off x="609480" y="1604520"/>
            <a:ext cx="10970280" cy="39751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200">
              <a:lnSpc>
                <a:spcPct val="100000"/>
              </a:lnSpc>
              <a:spcBef>
                <a:spcPts val="1417"/>
              </a:spcBef>
              <a:buClr>
                <a:srgbClr val="000000"/>
              </a:buClr>
              <a:buSzPct val="45000"/>
              <a:buFont typeface="Wingdings" charset="2"/>
              <a:buChar char=""/>
            </a:pPr>
            <a:r>
              <a:rPr lang="en-US" sz="2400" b="1" strike="noStrike" spc="-1">
                <a:solidFill>
                  <a:srgbClr val="000000"/>
                </a:solidFill>
                <a:latin typeface="Arial"/>
                <a:ea typeface="DejaVu Sans"/>
              </a:rPr>
              <a:t>Function</a:t>
            </a:r>
            <a:r>
              <a:rPr lang="en-US" sz="2400" b="0" strike="noStrike" spc="-1">
                <a:solidFill>
                  <a:srgbClr val="000000"/>
                </a:solidFill>
                <a:latin typeface="Arial"/>
                <a:ea typeface="DejaVu Sans"/>
              </a:rPr>
              <a:t> procedure और Sub procedure दोनों एक ही जैसे है | इनमें केवल एक अंतर है कि Function procedure किसी value को return करता है जबकि Sub procedure कोई value return नहीं करता है | </a:t>
            </a:r>
            <a:endParaRPr lang="en-US" sz="2400" b="0" strike="noStrike" spc="-1">
              <a:latin typeface="Arial"/>
            </a:endParaRPr>
          </a:p>
        </p:txBody>
      </p:sp>
      <p:pic>
        <p:nvPicPr>
          <p:cNvPr id="810" name="Picture 809"/>
          <p:cNvPicPr/>
          <p:nvPr/>
        </p:nvPicPr>
        <p:blipFill>
          <a:blip r:embed="rId2"/>
          <a:stretch/>
        </p:blipFill>
        <p:spPr>
          <a:xfrm>
            <a:off x="822960" y="3372120"/>
            <a:ext cx="10252440" cy="2112480"/>
          </a:xfrm>
          <a:prstGeom prst="rect">
            <a:avLst/>
          </a:prstGeom>
          <a:ln>
            <a:noFill/>
          </a:ln>
        </p:spPr>
      </p:pic>
      <p:sp>
        <p:nvSpPr>
          <p:cNvPr id="811" name="CustomShape 3"/>
          <p:cNvSpPr/>
          <p:nvPr/>
        </p:nvSpPr>
        <p:spPr>
          <a:xfrm>
            <a:off x="1005840" y="5852160"/>
            <a:ext cx="886788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Arial"/>
                <a:ea typeface="DejaVu Sans"/>
              </a:rPr>
              <a:t>return-type:  data type of value returned by the procedure </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CustomShape 1"/>
          <p:cNvSpPr/>
          <p:nvPr/>
        </p:nvSpPr>
        <p:spPr>
          <a:xfrm>
            <a:off x="609480" y="540360"/>
            <a:ext cx="1097028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Arial"/>
                <a:ea typeface="DejaVu Sans"/>
              </a:rPr>
              <a:t>Function Procedure</a:t>
            </a:r>
            <a:endParaRPr lang="en-US" sz="4000" b="0" strike="noStrike" spc="-1">
              <a:latin typeface="Arial"/>
            </a:endParaRPr>
          </a:p>
        </p:txBody>
      </p:sp>
      <p:sp>
        <p:nvSpPr>
          <p:cNvPr id="813" name="CustomShape 2"/>
          <p:cNvSpPr/>
          <p:nvPr/>
        </p:nvSpPr>
        <p:spPr>
          <a:xfrm>
            <a:off x="609480" y="1604520"/>
            <a:ext cx="10970280" cy="39751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000"/>
          </a:bodyPr>
          <a:lstStyle/>
          <a:p>
            <a:pPr>
              <a:lnSpc>
                <a:spcPct val="100000"/>
              </a:lnSpc>
            </a:pPr>
            <a:r>
              <a:rPr lang="en-US" sz="2400" b="1" strike="noStrike" spc="-1">
                <a:solidFill>
                  <a:srgbClr val="2659FF"/>
                </a:solidFill>
                <a:latin typeface="Courier-Bold"/>
                <a:ea typeface="Courier-Bold"/>
              </a:rPr>
              <a:t>Return </a:t>
            </a:r>
            <a:r>
              <a:rPr lang="en-US" sz="2400" b="1" i="1" strike="noStrike" spc="-1">
                <a:solidFill>
                  <a:srgbClr val="000000"/>
                </a:solidFill>
                <a:latin typeface="Times New Roman"/>
                <a:ea typeface="Times New Roman"/>
              </a:rPr>
              <a:t>expression : </a:t>
            </a:r>
            <a:endParaRPr lang="en-US" sz="2400" b="0" strike="noStrike" spc="-1">
              <a:latin typeface="Arial"/>
            </a:endParaRPr>
          </a:p>
          <a:p>
            <a:pPr>
              <a:lnSpc>
                <a:spcPct val="150000"/>
              </a:lnSpc>
              <a:spcBef>
                <a:spcPts val="1417"/>
              </a:spcBef>
            </a:pPr>
            <a:r>
              <a:rPr lang="en-US" sz="2400" b="0" strike="noStrike" spc="-1">
                <a:solidFill>
                  <a:srgbClr val="000000"/>
                </a:solidFill>
                <a:latin typeface="Arial"/>
                <a:ea typeface="Times New Roman"/>
              </a:rPr>
              <a:t>यह  statement function procedure में  कहीं भी हो सकता है | इसका उपयोग function द्वारा value return करने में होता है |</a:t>
            </a:r>
            <a:endParaRPr lang="en-US" sz="2400" b="0" strike="noStrike" spc="-1">
              <a:latin typeface="Arial"/>
            </a:endParaRPr>
          </a:p>
          <a:p>
            <a:pPr>
              <a:lnSpc>
                <a:spcPct val="150000"/>
              </a:lnSpc>
              <a:spcBef>
                <a:spcPts val="1417"/>
              </a:spcBef>
            </a:pPr>
            <a:r>
              <a:rPr lang="en-US" sz="2400" b="0" strike="noStrike" spc="-1">
                <a:solidFill>
                  <a:srgbClr val="000000"/>
                </a:solidFill>
                <a:latin typeface="Arial"/>
                <a:ea typeface="Times New Roman"/>
              </a:rPr>
              <a:t>Function केवल एक ही value return करता है | </a:t>
            </a:r>
            <a:endParaRPr lang="en-US" sz="2400" b="0" strike="noStrike" spc="-1">
              <a:latin typeface="Arial"/>
            </a:endParaRPr>
          </a:p>
          <a:p>
            <a:pPr>
              <a:lnSpc>
                <a:spcPct val="150000"/>
              </a:lnSpc>
              <a:spcBef>
                <a:spcPts val="1417"/>
              </a:spcBef>
            </a:pPr>
            <a:r>
              <a:rPr lang="en-US" sz="2400" b="0" strike="noStrike" spc="-1">
                <a:solidFill>
                  <a:srgbClr val="000000"/>
                </a:solidFill>
                <a:latin typeface="Arial"/>
                <a:ea typeface="Times New Roman"/>
              </a:rPr>
              <a:t>Return होने पर control पुनः caller procedure में उसी स्थान पर जाता है जहाँ से यह procedure call हुआ था | </a:t>
            </a:r>
            <a:endParaRPr lang="en-US" sz="2400" b="0" strike="noStrike" spc="-1">
              <a:latin typeface="Arial"/>
            </a:endParaRPr>
          </a:p>
          <a:p>
            <a:pPr>
              <a:lnSpc>
                <a:spcPct val="150000"/>
              </a:lnSpc>
              <a:spcBef>
                <a:spcPts val="1417"/>
              </a:spcBef>
            </a:pPr>
            <a:r>
              <a:rPr lang="en-US" sz="2400" b="0" strike="noStrike" spc="-1">
                <a:solidFill>
                  <a:srgbClr val="000000"/>
                </a:solidFill>
                <a:latin typeface="Arial"/>
                <a:ea typeface="Times New Roman"/>
              </a:rPr>
              <a:t> </a:t>
            </a:r>
            <a:endParaRPr lang="en-US" sz="2400" b="0" strike="noStrike" spc="-1">
              <a:latin typeface="Arial"/>
            </a:endParaRPr>
          </a:p>
        </p:txBody>
      </p:sp>
      <p:sp>
        <p:nvSpPr>
          <p:cNvPr id="814" name="CustomShape 3"/>
          <p:cNvSpPr/>
          <p:nvPr/>
        </p:nvSpPr>
        <p:spPr>
          <a:xfrm>
            <a:off x="365760" y="5199480"/>
            <a:ext cx="115196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en-US" sz="2400" b="1" strike="noStrike" spc="-1">
                <a:solidFill>
                  <a:srgbClr val="000000"/>
                </a:solidFill>
                <a:latin typeface="Arial"/>
                <a:ea typeface="DejaVu Sans"/>
              </a:rPr>
              <a:t>Note</a:t>
            </a:r>
            <a:r>
              <a:rPr lang="en-US" sz="2400" b="0" strike="noStrike" spc="-1">
                <a:solidFill>
                  <a:srgbClr val="000000"/>
                </a:solidFill>
                <a:latin typeface="Arial"/>
                <a:ea typeface="DejaVu Sans"/>
              </a:rPr>
              <a:t> -  Demonstrate </a:t>
            </a:r>
            <a:r>
              <a:rPr lang="en-US" sz="2400" b="1" strike="noStrike" spc="-1">
                <a:solidFill>
                  <a:srgbClr val="000000"/>
                </a:solidFill>
                <a:latin typeface="Arial"/>
                <a:ea typeface="DejaVu Sans"/>
              </a:rPr>
              <a:t>SquareInteger.vb</a:t>
            </a:r>
            <a:r>
              <a:rPr lang="en-US" sz="2400" b="0" strike="noStrike" spc="-1">
                <a:solidFill>
                  <a:srgbClr val="000000"/>
                </a:solidFill>
                <a:latin typeface="Arial"/>
                <a:ea typeface="DejaVu Sans"/>
              </a:rPr>
              <a:t> here to show example of function procedure.</a:t>
            </a: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CustomShape 1"/>
          <p:cNvSpPr/>
          <p:nvPr/>
        </p:nvSpPr>
        <p:spPr>
          <a:xfrm>
            <a:off x="609480" y="510120"/>
            <a:ext cx="109702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Methods</a:t>
            </a:r>
            <a:endParaRPr lang="en-US" sz="4400" b="0" strike="noStrike" spc="-1">
              <a:latin typeface="Arial"/>
            </a:endParaRPr>
          </a:p>
        </p:txBody>
      </p:sp>
      <p:sp>
        <p:nvSpPr>
          <p:cNvPr id="816" name="CustomShape 2"/>
          <p:cNvSpPr/>
          <p:nvPr/>
        </p:nvSpPr>
        <p:spPr>
          <a:xfrm>
            <a:off x="609480" y="1604520"/>
            <a:ext cx="10970280" cy="39751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3000"/>
          </a:bodyPr>
          <a:lstStyle/>
          <a:p>
            <a:pPr marL="432000" indent="-32220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Method – a procedure within a class </a:t>
            </a:r>
            <a:endParaRPr lang="en-US" sz="2800" b="0" strike="noStrike" spc="-1">
              <a:latin typeface="Arial"/>
            </a:endParaRPr>
          </a:p>
          <a:p>
            <a:pPr marL="432000" indent="-322200">
              <a:lnSpc>
                <a:spcPct val="10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             - class के भीतर स्थित procedure</a:t>
            </a:r>
            <a:endParaRPr lang="en-US" sz="28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GUI Event Handling – ability to respond to state change in GUI</a:t>
            </a:r>
            <a:endParaRPr lang="en-US" sz="28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e.g. clicking a button </a:t>
            </a:r>
            <a:endParaRPr lang="en-US" sz="28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We create GUI components visually using </a:t>
            </a:r>
            <a:r>
              <a:rPr lang="en-US" sz="2800" b="1" strike="noStrike" spc="-1">
                <a:solidFill>
                  <a:srgbClr val="000000"/>
                </a:solidFill>
                <a:latin typeface="Arial"/>
                <a:ea typeface="DejaVu Sans"/>
              </a:rPr>
              <a:t>Toolbox</a:t>
            </a:r>
            <a:endParaRPr lang="en-US" sz="28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800" b="0" strike="noStrike" spc="-1">
                <a:solidFill>
                  <a:srgbClr val="000000"/>
                </a:solidFill>
                <a:latin typeface="Arial"/>
                <a:ea typeface="DejaVu Sans"/>
              </a:rPr>
              <a:t>Change property of a component using </a:t>
            </a:r>
            <a:r>
              <a:rPr lang="en-US" sz="2800" b="1" strike="noStrike" spc="-1">
                <a:solidFill>
                  <a:srgbClr val="000000"/>
                </a:solidFill>
                <a:latin typeface="Arial"/>
                <a:ea typeface="DejaVu Sans"/>
              </a:rPr>
              <a:t>Property Window.</a:t>
            </a:r>
            <a:endParaRPr lang="en-US" sz="28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400" b="0" strike="noStrike" spc="-1">
                <a:solidFill>
                  <a:srgbClr val="000000"/>
                </a:solidFill>
                <a:latin typeface="Arial"/>
                <a:ea typeface="DejaVu Sans"/>
              </a:rPr>
              <a:t> </a:t>
            </a:r>
            <a:r>
              <a:rPr lang="en-US" sz="2600" b="1" strike="noStrike" spc="-1">
                <a:solidFill>
                  <a:srgbClr val="000000"/>
                </a:solidFill>
                <a:latin typeface="Courier-Bold"/>
                <a:ea typeface="Courier-Bold"/>
              </a:rPr>
              <a:t>FrmMaximum Inherits </a:t>
            </a:r>
            <a:r>
              <a:rPr lang="en-US" sz="2600" b="0" strike="noStrike" spc="-1">
                <a:solidFill>
                  <a:srgbClr val="000000"/>
                </a:solidFill>
                <a:latin typeface="Times New Roman"/>
                <a:ea typeface="Times New Roman"/>
              </a:rPr>
              <a:t>from </a:t>
            </a:r>
            <a:r>
              <a:rPr lang="en-US" sz="2600" b="1" strike="noStrike" spc="-1">
                <a:solidFill>
                  <a:srgbClr val="000000"/>
                </a:solidFill>
                <a:latin typeface="Courier-Bold"/>
                <a:ea typeface="Courier-Bold"/>
              </a:rPr>
              <a:t>System.Windows.Forms.Form</a:t>
            </a:r>
            <a:endParaRPr lang="en-US" sz="2600" b="0" strike="noStrike" spc="-1">
              <a:latin typeface="Arial"/>
            </a:endParaRPr>
          </a:p>
          <a:p>
            <a:pPr>
              <a:lnSpc>
                <a:spcPct val="100000"/>
              </a:lnSpc>
            </a:pP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CustomShape 1"/>
          <p:cNvSpPr/>
          <p:nvPr/>
        </p:nvSpPr>
        <p:spPr>
          <a:xfrm>
            <a:off x="609480" y="548640"/>
            <a:ext cx="10970280" cy="5667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200">
              <a:lnSpc>
                <a:spcPct val="150000"/>
              </a:lnSpc>
              <a:spcBef>
                <a:spcPts val="1417"/>
              </a:spcBef>
              <a:buClr>
                <a:srgbClr val="000000"/>
              </a:buClr>
              <a:buSzPct val="45000"/>
              <a:buFont typeface="Wingdings" charset="2"/>
              <a:buChar char=""/>
            </a:pPr>
            <a:r>
              <a:rPr lang="en-US" sz="2600" b="0" strike="noStrike" spc="-1">
                <a:solidFill>
                  <a:srgbClr val="000000"/>
                </a:solidFill>
                <a:latin typeface="Times New Roman"/>
                <a:ea typeface="Courier-Bold"/>
              </a:rPr>
              <a:t>When the user double-clicks a component, such as a </a:t>
            </a:r>
            <a:r>
              <a:rPr lang="en-US" sz="2600" b="1" strike="noStrike" spc="-1">
                <a:solidFill>
                  <a:srgbClr val="000000"/>
                </a:solidFill>
                <a:latin typeface="Times New Roman"/>
                <a:ea typeface="Courier-Bold"/>
              </a:rPr>
              <a:t>Button</a:t>
            </a:r>
            <a:r>
              <a:rPr lang="en-US" sz="2600" b="0" strike="noStrike" spc="-1">
                <a:solidFill>
                  <a:srgbClr val="000000"/>
                </a:solidFill>
                <a:latin typeface="Times New Roman"/>
                <a:ea typeface="Courier-Bold"/>
              </a:rPr>
              <a:t>, in </a:t>
            </a:r>
            <a:r>
              <a:rPr lang="en-US" sz="2600" b="1" strike="noStrike" spc="-1">
                <a:solidFill>
                  <a:srgbClr val="000000"/>
                </a:solidFill>
                <a:latin typeface="Times New Roman"/>
                <a:ea typeface="Arial"/>
              </a:rPr>
              <a:t>Design</a:t>
            </a:r>
            <a:r>
              <a:rPr lang="en-US" sz="1000" b="1" strike="noStrike" spc="-1">
                <a:solidFill>
                  <a:srgbClr val="000000"/>
                </a:solidFill>
                <a:latin typeface="Times New Roman"/>
                <a:ea typeface="Arial"/>
              </a:rPr>
              <a:t>  </a:t>
            </a:r>
            <a:r>
              <a:rPr lang="en-US" sz="2600" b="1" strike="noStrike" spc="-1">
                <a:solidFill>
                  <a:srgbClr val="000000"/>
                </a:solidFill>
                <a:latin typeface="Times New Roman"/>
                <a:ea typeface="Courier-Bold"/>
              </a:rPr>
              <a:t>mode</a:t>
            </a:r>
            <a:r>
              <a:rPr lang="en-US" sz="2600" b="0" strike="noStrike" spc="-1">
                <a:solidFill>
                  <a:srgbClr val="000000"/>
                </a:solidFill>
                <a:latin typeface="Times New Roman"/>
                <a:ea typeface="Courier-Bold"/>
              </a:rPr>
              <a:t>, the IDE generates a method that Handles </a:t>
            </a:r>
            <a:r>
              <a:rPr lang="en-US" sz="1000" b="0" strike="noStrike" spc="-1">
                <a:solidFill>
                  <a:srgbClr val="000000"/>
                </a:solidFill>
                <a:latin typeface="Times New Roman"/>
                <a:ea typeface="Courier-Bold"/>
              </a:rPr>
              <a:t> </a:t>
            </a:r>
            <a:r>
              <a:rPr lang="en-US" sz="2600" b="0" strike="noStrike" spc="-1">
                <a:solidFill>
                  <a:srgbClr val="000000"/>
                </a:solidFill>
                <a:latin typeface="Times New Roman"/>
                <a:ea typeface="Courier-Bold"/>
              </a:rPr>
              <a:t>an event (i.e., an</a:t>
            </a:r>
            <a:r>
              <a:rPr lang="en-US" sz="2600" b="1" strike="noStrike" spc="-1">
                <a:solidFill>
                  <a:srgbClr val="000000"/>
                </a:solidFill>
                <a:latin typeface="Times New Roman"/>
                <a:ea typeface="Courier-Bold"/>
              </a:rPr>
              <a:t> </a:t>
            </a:r>
            <a:r>
              <a:rPr lang="en-US" sz="2600" b="1" i="1" strike="noStrike" spc="-1">
                <a:solidFill>
                  <a:srgbClr val="000000"/>
                </a:solidFill>
                <a:latin typeface="Times New Roman"/>
                <a:ea typeface="Times New Roman"/>
              </a:rPr>
              <a:t>event handler</a:t>
            </a:r>
            <a:r>
              <a:rPr lang="en-US" sz="2600" b="0" strike="noStrike" spc="-1">
                <a:solidFill>
                  <a:srgbClr val="000000"/>
                </a:solidFill>
                <a:latin typeface="Times New Roman"/>
                <a:ea typeface="Courier-Bold"/>
              </a:rPr>
              <a:t>).</a:t>
            </a:r>
            <a:endParaRPr lang="en-US" sz="26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600" b="1" strike="noStrike" spc="-1">
                <a:solidFill>
                  <a:srgbClr val="000000"/>
                </a:solidFill>
                <a:latin typeface="Times New Roman"/>
                <a:ea typeface="Courier-Bold"/>
              </a:rPr>
              <a:t>Event handler</a:t>
            </a:r>
            <a:r>
              <a:rPr lang="en-US" sz="2600" b="0" strike="noStrike" spc="-1">
                <a:solidFill>
                  <a:srgbClr val="000000"/>
                </a:solidFill>
                <a:latin typeface="Times New Roman"/>
                <a:ea typeface="Courier-Bold"/>
              </a:rPr>
              <a:t> – method जो किसी event को handle करने में प्रयुक्त होता है | यह तब execute / call होता है जब उससे सम्बंधित event raised (घटित) होती है |  </a:t>
            </a:r>
            <a:r>
              <a:rPr lang="en-US" sz="2600" b="1" strike="noStrike" spc="-1">
                <a:solidFill>
                  <a:srgbClr val="000000"/>
                </a:solidFill>
                <a:latin typeface="Times New Roman"/>
                <a:ea typeface="Courier-Bold"/>
              </a:rPr>
              <a:t>Event</a:t>
            </a:r>
            <a:r>
              <a:rPr lang="en-US" sz="2600" b="0" strike="noStrike" spc="-1">
                <a:solidFill>
                  <a:srgbClr val="000000"/>
                </a:solidFill>
                <a:latin typeface="Times New Roman"/>
                <a:ea typeface="Courier-Bold"/>
              </a:rPr>
              <a:t> – User Action</a:t>
            </a:r>
            <a:endParaRPr lang="en-US" sz="26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600" b="0" strike="noStrike" spc="-1">
                <a:solidFill>
                  <a:srgbClr val="000000"/>
                </a:solidFill>
                <a:latin typeface="Times New Roman"/>
                <a:ea typeface="Courier-Bold"/>
              </a:rPr>
              <a:t>Math.max( )   - function that returns maximum of two numbers</a:t>
            </a:r>
            <a:endParaRPr lang="en-US" sz="26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2600" b="0" strike="noStrike" spc="-1">
                <a:solidFill>
                  <a:srgbClr val="000000"/>
                </a:solidFill>
                <a:latin typeface="Times New Roman"/>
                <a:ea typeface="Courier-Bold"/>
              </a:rPr>
              <a:t> . (dot)  - member access operator  </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CustomShape 1"/>
          <p:cNvSpPr/>
          <p:nvPr/>
        </p:nvSpPr>
        <p:spPr>
          <a:xfrm>
            <a:off x="838080" y="365040"/>
            <a:ext cx="10512000" cy="80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600" b="0" strike="noStrike" spc="-1">
                <a:solidFill>
                  <a:srgbClr val="000000"/>
                </a:solidFill>
                <a:latin typeface="Calibri Light"/>
                <a:ea typeface="DejaVu Sans"/>
              </a:rPr>
              <a:t>.</a:t>
            </a:r>
            <a:r>
              <a:rPr lang="en-US" sz="3600" b="0" strike="noStrike" spc="-1">
                <a:solidFill>
                  <a:srgbClr val="000000"/>
                </a:solidFill>
                <a:latin typeface="Nirmala UI"/>
                <a:ea typeface="DejaVu Sans"/>
              </a:rPr>
              <a:t>NET Framework advantages/features</a:t>
            </a:r>
            <a:endParaRPr lang="en-US" sz="3600" b="0" strike="noStrike" spc="-1">
              <a:latin typeface="Arial"/>
            </a:endParaRPr>
          </a:p>
        </p:txBody>
      </p:sp>
      <p:sp>
        <p:nvSpPr>
          <p:cNvPr id="516" name="CustomShape 2"/>
          <p:cNvSpPr/>
          <p:nvPr/>
        </p:nvSpPr>
        <p:spPr>
          <a:xfrm>
            <a:off x="838080" y="1169280"/>
            <a:ext cx="10512000" cy="53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Object Oriented Programming</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Language Independence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Efficient data access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Code Sharing (reusability)</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Support for services (Web Services, WCF, RESTful services)</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Framework Class Library (reusable code)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Security</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Interoperability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Common Language Runtime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Portability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Simplified Deployment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CustomShape 1"/>
          <p:cNvSpPr/>
          <p:nvPr/>
        </p:nvSpPr>
        <p:spPr>
          <a:xfrm>
            <a:off x="609480" y="457200"/>
            <a:ext cx="10970280" cy="5941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200">
              <a:lnSpc>
                <a:spcPct val="15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Parameter Info Feature</a:t>
            </a:r>
            <a:r>
              <a:rPr lang="en-US" sz="3200" b="0" strike="noStrike" spc="-1">
                <a:solidFill>
                  <a:srgbClr val="000000"/>
                </a:solidFill>
                <a:latin typeface="Arial"/>
                <a:ea typeface="DejaVu Sans"/>
              </a:rPr>
              <a:t> – Visual Studio में procedure name type करने में parameter list स्वतः दिखाया जाता है जिससे programmer को मदद मिलती है | इसे parameter info feature कहा जाता है | </a:t>
            </a:r>
            <a:endParaRPr lang="en-US" sz="3200" b="0" strike="noStrike" spc="-1">
              <a:latin typeface="Arial"/>
            </a:endParaRPr>
          </a:p>
          <a:p>
            <a:pPr marL="432000" indent="-322200">
              <a:lnSpc>
                <a:spcPct val="15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IntelliSense Feature</a:t>
            </a:r>
            <a:r>
              <a:rPr lang="en-US" sz="3200" b="0" strike="noStrike" spc="-1">
                <a:solidFill>
                  <a:srgbClr val="000000"/>
                </a:solidFill>
                <a:latin typeface="Arial"/>
                <a:ea typeface="DejaVu Sans"/>
              </a:rPr>
              <a:t> – Visual Studio में Class name के बाद </a:t>
            </a:r>
            <a:r>
              <a:rPr lang="en-US" sz="3200" b="1" strike="noStrike" spc="-1">
                <a:solidFill>
                  <a:srgbClr val="000000"/>
                </a:solidFill>
                <a:latin typeface="Arial"/>
                <a:ea typeface="DejaVu Sans"/>
              </a:rPr>
              <a:t>. (dot)</a:t>
            </a:r>
            <a:r>
              <a:rPr lang="en-US" sz="3200" b="0" strike="noStrike" spc="-1">
                <a:solidFill>
                  <a:srgbClr val="000000"/>
                </a:solidFill>
                <a:latin typeface="Arial"/>
                <a:ea typeface="DejaVu Sans"/>
              </a:rPr>
              <a:t> लगाने पर उसमें उपलब्ध सभी methods को इसके द्वारा list किया जाता है |  इस feature को </a:t>
            </a:r>
            <a:r>
              <a:rPr lang="en-US" sz="3200" b="1" strike="noStrike" spc="-1">
                <a:solidFill>
                  <a:srgbClr val="000000"/>
                </a:solidFill>
                <a:latin typeface="Arial"/>
                <a:ea typeface="DejaVu Sans"/>
              </a:rPr>
              <a:t>IntelliSense</a:t>
            </a:r>
            <a:r>
              <a:rPr lang="en-US" sz="3200" b="0" strike="noStrike" spc="-1">
                <a:solidFill>
                  <a:srgbClr val="000000"/>
                </a:solidFill>
                <a:latin typeface="Arial"/>
                <a:ea typeface="DejaVu Sans"/>
              </a:rPr>
              <a:t> कहा जाता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CustomShape 1"/>
          <p:cNvSpPr/>
          <p:nvPr/>
        </p:nvSpPr>
        <p:spPr>
          <a:xfrm>
            <a:off x="609480" y="540360"/>
            <a:ext cx="10970640" cy="609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Arial"/>
                <a:ea typeface="DejaVu Sans"/>
              </a:rPr>
              <a:t>Math Class in VB .Net</a:t>
            </a:r>
            <a:endParaRPr lang="en-US" sz="4000" b="0" strike="noStrike" spc="-1">
              <a:latin typeface="Arial"/>
            </a:endParaRPr>
          </a:p>
        </p:txBody>
      </p:sp>
      <p:sp>
        <p:nvSpPr>
          <p:cNvPr id="820"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Math class</a:t>
            </a:r>
            <a:r>
              <a:rPr lang="en-US" sz="3200" b="0" strike="noStrike" spc="-1">
                <a:solidFill>
                  <a:srgbClr val="000000"/>
                </a:solidFill>
                <a:latin typeface="Arial"/>
                <a:ea typeface="DejaVu Sans"/>
              </a:rPr>
              <a:t> – for mathematical calculations</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The variables x and y are Doubles.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Math class defines two constants – </a:t>
            </a:r>
            <a:r>
              <a:rPr lang="en-US" sz="3200" b="1" strike="noStrike" spc="-1">
                <a:solidFill>
                  <a:srgbClr val="000000"/>
                </a:solidFill>
                <a:latin typeface="Arial"/>
                <a:ea typeface="DejaVu Sans"/>
              </a:rPr>
              <a:t>Math.PI and Math.E</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Math.PI</a:t>
            </a:r>
            <a:r>
              <a:rPr lang="en-US" sz="3200" b="0" strike="noStrike" spc="-1">
                <a:solidFill>
                  <a:srgbClr val="000000"/>
                </a:solidFill>
                <a:latin typeface="Arial"/>
                <a:ea typeface="DejaVu Sans"/>
              </a:rPr>
              <a:t> = 3.14159265358979323846</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Math.E</a:t>
            </a:r>
            <a:r>
              <a:rPr lang="en-US" sz="3200" b="0" strike="noStrike" spc="-1">
                <a:solidFill>
                  <a:srgbClr val="000000"/>
                </a:solidFill>
                <a:latin typeface="Arial"/>
                <a:ea typeface="DejaVu Sans"/>
              </a:rPr>
              <a:t>  = 2.7182818284590452354</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CustomShape 1"/>
          <p:cNvSpPr/>
          <p:nvPr/>
        </p:nvSpPr>
        <p:spPr>
          <a:xfrm>
            <a:off x="609480" y="152280"/>
            <a:ext cx="1097064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Arial"/>
                <a:ea typeface="DejaVu Sans"/>
              </a:rPr>
              <a:t>Math class methods </a:t>
            </a:r>
            <a:endParaRPr lang="en-US" sz="4000" b="0" strike="noStrike" spc="-1">
              <a:latin typeface="Arial"/>
            </a:endParaRPr>
          </a:p>
        </p:txBody>
      </p:sp>
      <p:sp>
        <p:nvSpPr>
          <p:cNvPr id="822" name="CustomShape 2"/>
          <p:cNvSpPr/>
          <p:nvPr/>
        </p:nvSpPr>
        <p:spPr>
          <a:xfrm>
            <a:off x="609480" y="1005840"/>
            <a:ext cx="10970640" cy="5393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Abs(x) </a:t>
            </a:r>
            <a:r>
              <a:rPr lang="en-US" sz="3200" b="0" strike="noStrike" spc="-1">
                <a:solidFill>
                  <a:srgbClr val="000000"/>
                </a:solidFill>
                <a:latin typeface="Arial"/>
                <a:ea typeface="DejaVu Sans"/>
              </a:rPr>
              <a:t> -  returns absolute value (परिमाण) of x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Abs(23.7)    23.7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Abs(0)         0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Abs(-23.7)   23.7</a:t>
            </a:r>
            <a:endParaRPr lang="en-US" sz="3200" b="0" strike="noStrike" spc="-1">
              <a:latin typeface="Arial"/>
            </a:endParaRPr>
          </a:p>
          <a:p>
            <a:pPr>
              <a:lnSpc>
                <a:spcPct val="100000"/>
              </a:lnSpc>
              <a:spcBef>
                <a:spcPts val="1417"/>
              </a:spcBef>
            </a:pP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Ceiling(x)</a:t>
            </a:r>
            <a:r>
              <a:rPr lang="en-US" sz="3200" b="0" strike="noStrike" spc="-1">
                <a:solidFill>
                  <a:srgbClr val="000000"/>
                </a:solidFill>
                <a:latin typeface="Arial"/>
                <a:ea typeface="DejaVu Sans"/>
              </a:rPr>
              <a:t>  - returns smallest integer not less than x</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Ceiling(9.2)    → 10.0</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Ceiling(-9.8)   → -9.0</a:t>
            </a:r>
            <a:endParaRPr lang="en-US" sz="3200" b="0" strike="noStrike" spc="-1">
              <a:latin typeface="Arial"/>
            </a:endParaRPr>
          </a:p>
          <a:p>
            <a:pPr>
              <a:lnSpc>
                <a:spcPct val="100000"/>
              </a:lnSpc>
              <a:spcBef>
                <a:spcPts val="1417"/>
              </a:spcBef>
            </a:pPr>
            <a:endParaRPr lang="en-US" sz="3200" b="0" strike="noStrike" spc="-1">
              <a:latin typeface="Arial"/>
            </a:endParaRPr>
          </a:p>
          <a:p>
            <a:pPr>
              <a:lnSpc>
                <a:spcPct val="100000"/>
              </a:lnSpc>
              <a:spcBef>
                <a:spcPts val="1417"/>
              </a:spcBef>
            </a:pPr>
            <a:endParaRPr lang="en-US" sz="3200" b="0" strike="noStrike" spc="-1">
              <a:latin typeface="Arial"/>
            </a:endParaRPr>
          </a:p>
          <a:p>
            <a:pPr>
              <a:lnSpc>
                <a:spcPct val="100000"/>
              </a:lnSpc>
              <a:spcBef>
                <a:spcPts val="1417"/>
              </a:spcBef>
            </a:pP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CustomShape 1"/>
          <p:cNvSpPr/>
          <p:nvPr/>
        </p:nvSpPr>
        <p:spPr>
          <a:xfrm>
            <a:off x="609480" y="640080"/>
            <a:ext cx="10970640" cy="575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Cos(x) </a:t>
            </a:r>
            <a:r>
              <a:rPr lang="en-US" sz="3200" b="0" strike="noStrike" spc="-1">
                <a:solidFill>
                  <a:srgbClr val="000000"/>
                </a:solidFill>
                <a:latin typeface="Arial"/>
                <a:ea typeface="DejaVu Sans"/>
              </a:rPr>
              <a:t>– returns cosine of x ( x is in radians)</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Cos(0.0) → 1</a:t>
            </a:r>
            <a:endParaRPr lang="en-US" sz="3200" b="0" strike="noStrike" spc="-1">
              <a:latin typeface="Arial"/>
            </a:endParaRPr>
          </a:p>
          <a:p>
            <a:pPr>
              <a:lnSpc>
                <a:spcPct val="100000"/>
              </a:lnSpc>
              <a:spcBef>
                <a:spcPts val="1417"/>
              </a:spcBef>
            </a:pP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Exp(x)</a:t>
            </a:r>
            <a:r>
              <a:rPr lang="en-US" sz="3200" b="0" strike="noStrike" spc="-1">
                <a:solidFill>
                  <a:srgbClr val="000000"/>
                </a:solidFill>
                <a:latin typeface="Arial"/>
                <a:ea typeface="DejaVu Sans"/>
              </a:rPr>
              <a:t>  - returns exponential of x</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Exp(1.0)  - 2.71828182845905</a:t>
            </a:r>
            <a:endParaRPr lang="en-US" sz="3200" b="0" strike="noStrike" spc="-1">
              <a:latin typeface="Arial"/>
            </a:endParaRPr>
          </a:p>
          <a:p>
            <a:pPr>
              <a:lnSpc>
                <a:spcPct val="100000"/>
              </a:lnSpc>
              <a:spcBef>
                <a:spcPts val="1417"/>
              </a:spcBef>
            </a:pP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Floor(x)</a:t>
            </a:r>
            <a:r>
              <a:rPr lang="en-US" sz="3200" b="0" strike="noStrike" spc="-1">
                <a:solidFill>
                  <a:srgbClr val="000000"/>
                </a:solidFill>
                <a:latin typeface="Arial"/>
                <a:ea typeface="DejaVu Sans"/>
              </a:rPr>
              <a:t> – returns integer not greater than x</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Floor(9.2)  → 9.0</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Floor(-9.8) → -10.0 </a:t>
            </a:r>
            <a:endParaRPr lang="en-US" sz="3200" b="0" strike="noStrike" spc="-1">
              <a:latin typeface="Arial"/>
            </a:endParaRPr>
          </a:p>
          <a:p>
            <a:pPr>
              <a:lnSpc>
                <a:spcPct val="100000"/>
              </a:lnSpc>
              <a:spcBef>
                <a:spcPts val="1417"/>
              </a:spcBef>
            </a:pPr>
            <a:endParaRPr lang="en-US" sz="3200" b="0" strike="noStrike" spc="-1">
              <a:latin typeface="Arial"/>
            </a:endParaRPr>
          </a:p>
          <a:p>
            <a:pPr>
              <a:lnSpc>
                <a:spcPct val="100000"/>
              </a:lnSpc>
              <a:spcBef>
                <a:spcPts val="1417"/>
              </a:spcBef>
            </a:pP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CustomShape 1"/>
          <p:cNvSpPr/>
          <p:nvPr/>
        </p:nvSpPr>
        <p:spPr>
          <a:xfrm>
            <a:off x="609480" y="640080"/>
            <a:ext cx="10970640" cy="5484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2400" b="1" strike="noStrike" spc="-1">
                <a:solidFill>
                  <a:srgbClr val="000000"/>
                </a:solidFill>
                <a:latin typeface="Courier-Bold"/>
                <a:ea typeface="Courier-Bold"/>
              </a:rPr>
              <a:t>Log(x)     </a:t>
            </a:r>
            <a:r>
              <a:rPr lang="en-US" sz="2400" b="0" strike="noStrike" spc="-1">
                <a:solidFill>
                  <a:srgbClr val="000000"/>
                </a:solidFill>
                <a:latin typeface="Times New Roman"/>
                <a:ea typeface="Times New Roman"/>
              </a:rPr>
              <a:t>returns the natural logarithm of </a:t>
            </a:r>
            <a:r>
              <a:rPr lang="en-US" sz="2400" b="1" i="1" strike="noStrike" spc="-1">
                <a:solidFill>
                  <a:srgbClr val="000000"/>
                </a:solidFill>
                <a:latin typeface="Times New Roman"/>
                <a:ea typeface="Times New Roman"/>
              </a:rPr>
              <a:t>x </a:t>
            </a:r>
            <a:r>
              <a:rPr lang="en-US" sz="2400" b="0" strike="noStrike" spc="-1">
                <a:solidFill>
                  <a:srgbClr val="000000"/>
                </a:solidFill>
                <a:latin typeface="Times New Roman"/>
                <a:ea typeface="Times New Roman"/>
              </a:rPr>
              <a:t>(base </a:t>
            </a:r>
            <a:r>
              <a:rPr lang="en-US" sz="2400" b="0" i="1" strike="noStrike" spc="-1">
                <a:solidFill>
                  <a:srgbClr val="000000"/>
                </a:solidFill>
                <a:latin typeface="Times New Roman"/>
                <a:ea typeface="Times New Roman"/>
              </a:rPr>
              <a:t>e</a:t>
            </a:r>
            <a:r>
              <a:rPr lang="en-US" sz="2400" b="0" strike="noStrike" spc="-1">
                <a:solidFill>
                  <a:srgbClr val="000000"/>
                </a:solidFill>
                <a:latin typeface="Times New Roman"/>
                <a:ea typeface="Times New Roman"/>
              </a:rPr>
              <a:t>)</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000000"/>
                </a:solidFill>
                <a:latin typeface="Courier-Bold"/>
                <a:ea typeface="Courier-Bold"/>
              </a:rPr>
              <a:t>Max(x, y)  </a:t>
            </a:r>
            <a:r>
              <a:rPr lang="en-US" sz="2400" b="0" strike="noStrike" spc="-1">
                <a:solidFill>
                  <a:srgbClr val="000000"/>
                </a:solidFill>
                <a:latin typeface="Times New Roman"/>
                <a:ea typeface="Times New Roman"/>
              </a:rPr>
              <a:t>returns the larger value of </a:t>
            </a:r>
            <a:r>
              <a:rPr lang="en-US" sz="2400" b="1" i="1" strike="noStrike" spc="-1">
                <a:solidFill>
                  <a:srgbClr val="000000"/>
                </a:solidFill>
                <a:latin typeface="Times New Roman"/>
                <a:ea typeface="Times New Roman"/>
              </a:rPr>
              <a:t>x </a:t>
            </a:r>
            <a:r>
              <a:rPr lang="en-US" sz="2400" b="0" strike="noStrike" spc="-1">
                <a:solidFill>
                  <a:srgbClr val="000000"/>
                </a:solidFill>
                <a:latin typeface="Times New Roman"/>
                <a:ea typeface="Times New Roman"/>
              </a:rPr>
              <a:t>and </a:t>
            </a:r>
            <a:r>
              <a:rPr lang="en-US" sz="2400" b="1" i="1" strike="noStrike" spc="-1">
                <a:solidFill>
                  <a:srgbClr val="000000"/>
                </a:solidFill>
                <a:latin typeface="Times New Roman"/>
                <a:ea typeface="Times New Roman"/>
              </a:rPr>
              <a:t>y </a:t>
            </a:r>
            <a:r>
              <a:rPr lang="en-US" sz="2400" b="0" strike="noStrike" spc="-1">
                <a:solidFill>
                  <a:srgbClr val="000000"/>
                </a:solidFill>
                <a:latin typeface="Times New Roman"/>
                <a:ea typeface="Times New Roman"/>
              </a:rPr>
              <a:t>(also has versions for </a:t>
            </a:r>
            <a:r>
              <a:rPr lang="en-US" sz="2400" b="1" strike="noStrike" spc="-1">
                <a:solidFill>
                  <a:srgbClr val="000000"/>
                </a:solidFill>
                <a:latin typeface="Courier-Bold"/>
                <a:ea typeface="Courier-Bold"/>
              </a:rPr>
              <a:t>Single</a:t>
            </a:r>
            <a:r>
              <a:rPr lang="en-US" sz="2400" b="0" strike="noStrike" spc="-1">
                <a:solidFill>
                  <a:srgbClr val="000000"/>
                </a:solidFill>
                <a:latin typeface="Times New Roman"/>
                <a:ea typeface="Times New Roman"/>
              </a:rPr>
              <a:t>,  				            </a:t>
            </a:r>
            <a:r>
              <a:rPr lang="en-US" sz="2400" b="1" strike="noStrike" spc="-1">
                <a:solidFill>
                  <a:srgbClr val="000000"/>
                </a:solidFill>
                <a:latin typeface="Courier-Bold"/>
                <a:ea typeface="Courier-Bold"/>
              </a:rPr>
              <a:t>Integer </a:t>
            </a:r>
            <a:r>
              <a:rPr lang="en-US" sz="2400" b="0" strike="noStrike" spc="-1">
                <a:solidFill>
                  <a:srgbClr val="000000"/>
                </a:solidFill>
                <a:latin typeface="Times New Roman"/>
                <a:ea typeface="Times New Roman"/>
              </a:rPr>
              <a:t>and </a:t>
            </a:r>
            <a:r>
              <a:rPr lang="en-US" sz="2400" b="1" strike="noStrike" spc="-1">
                <a:solidFill>
                  <a:srgbClr val="000000"/>
                </a:solidFill>
                <a:latin typeface="Courier-Bold"/>
                <a:ea typeface="Courier-Bold"/>
              </a:rPr>
              <a:t>Long </a:t>
            </a:r>
            <a:r>
              <a:rPr lang="en-US" sz="2400" b="0" strike="noStrike" spc="-1">
                <a:solidFill>
                  <a:srgbClr val="000000"/>
                </a:solidFill>
                <a:latin typeface="Courier-Bold"/>
                <a:ea typeface="Courier-Bold"/>
              </a:rPr>
              <a:t>values</a:t>
            </a:r>
            <a:r>
              <a:rPr lang="en-US" sz="2600" b="0" strike="noStrike" spc="-1">
                <a:solidFill>
                  <a:srgbClr val="000000"/>
                </a:solidFill>
                <a:latin typeface="Courier-Bold"/>
                <a:ea typeface="Courier-Bold"/>
              </a:rPr>
              <a:t>)</a:t>
            </a:r>
            <a:endParaRPr lang="en-US" sz="2600" b="0" strike="noStrike" spc="-1">
              <a:latin typeface="Arial"/>
            </a:endParaRPr>
          </a:p>
          <a:p>
            <a:pPr>
              <a:lnSpc>
                <a:spcPct val="100000"/>
              </a:lnSpc>
            </a:pPr>
            <a:endParaRPr lang="en-US" sz="2600" b="0" strike="noStrike" spc="-1">
              <a:latin typeface="Arial"/>
            </a:endParaRPr>
          </a:p>
          <a:p>
            <a:pPr>
              <a:lnSpc>
                <a:spcPct val="100000"/>
              </a:lnSpc>
            </a:pPr>
            <a:r>
              <a:rPr lang="en-US" sz="2400" b="1" strike="noStrike" spc="-1">
                <a:solidFill>
                  <a:srgbClr val="000000"/>
                </a:solidFill>
                <a:latin typeface="Courier-Bold"/>
                <a:ea typeface="Courier-Bold"/>
              </a:rPr>
              <a:t>Min(x, y)  </a:t>
            </a:r>
            <a:r>
              <a:rPr lang="en-US" sz="2400" b="0" strike="noStrike" spc="-1">
                <a:solidFill>
                  <a:srgbClr val="000000"/>
                </a:solidFill>
                <a:latin typeface="Times New Roman"/>
                <a:ea typeface="Times New Roman"/>
              </a:rPr>
              <a:t>returns the smaller value of </a:t>
            </a:r>
            <a:r>
              <a:rPr lang="en-US" sz="2400" b="1" i="1" strike="noStrike" spc="-1">
                <a:solidFill>
                  <a:srgbClr val="000000"/>
                </a:solidFill>
                <a:latin typeface="Times New Roman"/>
                <a:ea typeface="Times New Roman"/>
              </a:rPr>
              <a:t>x </a:t>
            </a:r>
            <a:r>
              <a:rPr lang="en-US" sz="2400" b="0" strike="noStrike" spc="-1">
                <a:solidFill>
                  <a:srgbClr val="000000"/>
                </a:solidFill>
                <a:latin typeface="Times New Roman"/>
                <a:ea typeface="Times New Roman"/>
              </a:rPr>
              <a:t>and </a:t>
            </a:r>
            <a:r>
              <a:rPr lang="en-US" sz="2400" b="1" i="1" strike="noStrike" spc="-1">
                <a:solidFill>
                  <a:srgbClr val="000000"/>
                </a:solidFill>
                <a:latin typeface="Times New Roman"/>
                <a:ea typeface="Times New Roman"/>
              </a:rPr>
              <a:t>y </a:t>
            </a:r>
            <a:r>
              <a:rPr lang="en-US" sz="2400" b="0" strike="noStrike" spc="-1">
                <a:solidFill>
                  <a:srgbClr val="000000"/>
                </a:solidFill>
                <a:latin typeface="Times New Roman"/>
                <a:ea typeface="Times New Roman"/>
              </a:rPr>
              <a:t>(also has versions for </a:t>
            </a:r>
            <a:r>
              <a:rPr lang="en-US" sz="2400" b="1" strike="noStrike" spc="-1">
                <a:solidFill>
                  <a:srgbClr val="000000"/>
                </a:solidFill>
                <a:latin typeface="Courier-Bold"/>
                <a:ea typeface="Courier-Bold"/>
              </a:rPr>
              <a:t>Single</a:t>
            </a:r>
            <a:r>
              <a:rPr lang="en-US" sz="2400" b="0" strike="noStrike" spc="-1">
                <a:solidFill>
                  <a:srgbClr val="000000"/>
                </a:solidFill>
                <a:latin typeface="Times New Roman"/>
                <a:ea typeface="Times New Roman"/>
              </a:rPr>
              <a:t>,   					      </a:t>
            </a:r>
            <a:r>
              <a:rPr lang="en-US" sz="2400" b="1" strike="noStrike" spc="-1">
                <a:solidFill>
                  <a:srgbClr val="000000"/>
                </a:solidFill>
                <a:latin typeface="Courier-Bold"/>
                <a:ea typeface="Courier-Bold"/>
              </a:rPr>
              <a:t>Integer </a:t>
            </a:r>
            <a:r>
              <a:rPr lang="en-US" sz="2400" b="0" strike="noStrike" spc="-1">
                <a:solidFill>
                  <a:srgbClr val="000000"/>
                </a:solidFill>
                <a:latin typeface="Times New Roman"/>
                <a:ea typeface="Times New Roman"/>
              </a:rPr>
              <a:t>and </a:t>
            </a:r>
            <a:r>
              <a:rPr lang="en-US" sz="2400" b="1" strike="noStrike" spc="-1">
                <a:solidFill>
                  <a:srgbClr val="000000"/>
                </a:solidFill>
                <a:latin typeface="Courier-Bold"/>
                <a:ea typeface="Courier-Bold"/>
              </a:rPr>
              <a:t>Long </a:t>
            </a:r>
            <a:r>
              <a:rPr lang="en-US" sz="2400" b="0" strike="noStrike" spc="-1">
                <a:solidFill>
                  <a:srgbClr val="000000"/>
                </a:solidFill>
                <a:latin typeface="Courier-Bold"/>
                <a:ea typeface="Courier-Bold"/>
              </a:rPr>
              <a:t>values)</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000000"/>
                </a:solidFill>
                <a:latin typeface="Courier-Bold"/>
                <a:ea typeface="Courier-Bold"/>
              </a:rPr>
              <a:t>Pow(x, y)  </a:t>
            </a:r>
            <a:r>
              <a:rPr lang="en-US" sz="2400" b="0" strike="noStrike" spc="-1">
                <a:solidFill>
                  <a:srgbClr val="000000"/>
                </a:solidFill>
                <a:latin typeface="Times New Roman"/>
                <a:ea typeface="Times New Roman"/>
              </a:rPr>
              <a:t>calculates </a:t>
            </a:r>
            <a:r>
              <a:rPr lang="en-US" sz="2400" b="1" i="1" strike="noStrike" spc="-1">
                <a:solidFill>
                  <a:srgbClr val="000000"/>
                </a:solidFill>
                <a:latin typeface="Times New Roman"/>
                <a:ea typeface="Times New Roman"/>
              </a:rPr>
              <a:t>x </a:t>
            </a:r>
            <a:r>
              <a:rPr lang="en-US" sz="2400" b="0" strike="noStrike" spc="-1">
                <a:solidFill>
                  <a:srgbClr val="000000"/>
                </a:solidFill>
                <a:latin typeface="Times New Roman"/>
                <a:ea typeface="Times New Roman"/>
              </a:rPr>
              <a:t>raised to power </a:t>
            </a:r>
            <a:r>
              <a:rPr lang="en-US" sz="2400" b="1" i="1" strike="noStrike" spc="-1">
                <a:solidFill>
                  <a:srgbClr val="000000"/>
                </a:solidFill>
                <a:latin typeface="Times New Roman"/>
                <a:ea typeface="Times New Roman"/>
              </a:rPr>
              <a:t>y </a:t>
            </a:r>
            <a:r>
              <a:rPr lang="en-US" sz="2400" b="0" strike="noStrike" spc="-1">
                <a:solidFill>
                  <a:srgbClr val="000000"/>
                </a:solidFill>
                <a:latin typeface="Times New Roman"/>
                <a:ea typeface="Times New Roman"/>
              </a:rPr>
              <a:t>(</a:t>
            </a:r>
            <a:r>
              <a:rPr lang="en-US" sz="2400" b="1" i="1" strike="noStrike" spc="-1">
                <a:solidFill>
                  <a:srgbClr val="000000"/>
                </a:solidFill>
                <a:latin typeface="Times New Roman"/>
                <a:ea typeface="Times New Roman"/>
              </a:rPr>
              <a:t>x^y</a:t>
            </a:r>
            <a:r>
              <a:rPr lang="en-US" sz="2400" b="0" strike="noStrike" spc="-1">
                <a:solidFill>
                  <a:srgbClr val="000000"/>
                </a:solidFill>
                <a:latin typeface="Times New Roman"/>
                <a:ea typeface="Times New Roman"/>
              </a:rPr>
              <a:t>)</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000000"/>
                </a:solidFill>
                <a:latin typeface="Courier-Bold"/>
                <a:ea typeface="Courier-Bold"/>
              </a:rPr>
              <a:t>Sin(x)     </a:t>
            </a:r>
            <a:r>
              <a:rPr lang="en-US" sz="2400" b="0" strike="noStrike" spc="-1">
                <a:solidFill>
                  <a:srgbClr val="000000"/>
                </a:solidFill>
                <a:latin typeface="Times New Roman"/>
                <a:ea typeface="Times New Roman"/>
              </a:rPr>
              <a:t>returns the trigonometric sine of </a:t>
            </a:r>
            <a:r>
              <a:rPr lang="en-US" sz="2400" b="1" i="1" strike="noStrike" spc="-1">
                <a:solidFill>
                  <a:srgbClr val="000000"/>
                </a:solidFill>
                <a:latin typeface="Times New Roman"/>
                <a:ea typeface="Times New Roman"/>
              </a:rPr>
              <a:t>x </a:t>
            </a:r>
            <a:r>
              <a:rPr lang="en-US" sz="2400" b="0" strike="noStrike" spc="-1">
                <a:solidFill>
                  <a:srgbClr val="000000"/>
                </a:solidFill>
                <a:latin typeface="Times New Roman"/>
                <a:ea typeface="Times New Roman"/>
              </a:rPr>
              <a:t>(</a:t>
            </a:r>
            <a:r>
              <a:rPr lang="en-US" sz="2400" b="1" i="1" strike="noStrike" spc="-1">
                <a:solidFill>
                  <a:srgbClr val="000000"/>
                </a:solidFill>
                <a:latin typeface="Times New Roman"/>
                <a:ea typeface="Times New Roman"/>
              </a:rPr>
              <a:t>x </a:t>
            </a:r>
            <a:r>
              <a:rPr lang="en-US" sz="2400" b="0" strike="noStrike" spc="-1">
                <a:solidFill>
                  <a:srgbClr val="000000"/>
                </a:solidFill>
                <a:latin typeface="Times New Roman"/>
                <a:ea typeface="Times New Roman"/>
              </a:rPr>
              <a:t>in radians)</a:t>
            </a:r>
            <a:endParaRPr lang="en-US" sz="2400" b="0" strike="noStrike" spc="-1">
              <a:latin typeface="Arial"/>
            </a:endParaRPr>
          </a:p>
          <a:p>
            <a:pPr>
              <a:lnSpc>
                <a:spcPct val="100000"/>
              </a:lnSpc>
            </a:pPr>
            <a:endParaRPr lang="en-US" sz="2400" b="0" strike="noStrike" spc="-1">
              <a:latin typeface="Arial"/>
            </a:endParaRPr>
          </a:p>
          <a:p>
            <a:pPr>
              <a:lnSpc>
                <a:spcPct val="100000"/>
              </a:lnSpc>
            </a:pP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CustomShape 1"/>
          <p:cNvSpPr/>
          <p:nvPr/>
        </p:nvSpPr>
        <p:spPr>
          <a:xfrm>
            <a:off x="609480" y="640080"/>
            <a:ext cx="10970640" cy="5667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2400" b="1" strike="noStrike" spc="-1">
                <a:solidFill>
                  <a:srgbClr val="000000"/>
                </a:solidFill>
                <a:latin typeface="Courier-Bold"/>
                <a:ea typeface="Courier-Bold"/>
              </a:rPr>
              <a:t>Sqrt(x) </a:t>
            </a:r>
            <a:r>
              <a:rPr lang="en-US" sz="2400" b="0" strike="noStrike" spc="-1">
                <a:solidFill>
                  <a:srgbClr val="000000"/>
                </a:solidFill>
                <a:latin typeface="Times New Roman"/>
                <a:ea typeface="Times New Roman"/>
              </a:rPr>
              <a:t>returns the square root of </a:t>
            </a:r>
            <a:r>
              <a:rPr lang="en-US" sz="2400" b="1" i="1" strike="noStrike" spc="-1">
                <a:solidFill>
                  <a:srgbClr val="000000"/>
                </a:solidFill>
                <a:latin typeface="Times New Roman"/>
                <a:ea typeface="Times New Roman"/>
              </a:rPr>
              <a:t>x</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000000"/>
                </a:solidFill>
                <a:latin typeface="Courier-Bold"/>
                <a:ea typeface="Courier-Bold"/>
              </a:rPr>
              <a:t>Tan(x) </a:t>
            </a:r>
            <a:r>
              <a:rPr lang="en-US" sz="2400" b="0" strike="noStrike" spc="-1">
                <a:solidFill>
                  <a:srgbClr val="000000"/>
                </a:solidFill>
                <a:latin typeface="Times New Roman"/>
                <a:ea typeface="Times New Roman"/>
              </a:rPr>
              <a:t>returns the trigonometric tangent of x (x in radians)</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CustomShape 1"/>
          <p:cNvSpPr/>
          <p:nvPr/>
        </p:nvSpPr>
        <p:spPr>
          <a:xfrm>
            <a:off x="609480" y="540360"/>
            <a:ext cx="10970640" cy="609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Arial"/>
                <a:ea typeface="DejaVu Sans"/>
              </a:rPr>
              <a:t>Promotion of arguments </a:t>
            </a:r>
            <a:endParaRPr lang="en-US" sz="4000" b="0" strike="noStrike" spc="-1">
              <a:latin typeface="Arial"/>
            </a:endParaRPr>
          </a:p>
        </p:txBody>
      </p:sp>
      <p:sp>
        <p:nvSpPr>
          <p:cNvPr id="827"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5000"/>
          </a:bodyPr>
          <a:lstStyle/>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Procedure call के समय arguments का data type स्वतः आवश्यकतानुसार उचित रूप में बदल जाता है | यही promotion of arguments है | </a:t>
            </a:r>
            <a:endParaRPr lang="en-US" sz="3200" b="0" strike="noStrike" spc="-1">
              <a:latin typeface="Arial"/>
            </a:endParaRPr>
          </a:p>
          <a:p>
            <a:pPr marL="432000" indent="-32256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Coercion of arguments – forcing arguments to the appropriate data type so that they can be passed to a procedure. </a:t>
            </a:r>
            <a:endParaRPr lang="en-US" sz="3200" b="0" strike="noStrike" spc="-1">
              <a:latin typeface="Arial"/>
            </a:endParaRPr>
          </a:p>
          <a:p>
            <a:pPr marL="432000" indent="-32256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Two types of conversion – </a:t>
            </a:r>
            <a:r>
              <a:rPr lang="en-US" sz="3200" b="1" strike="noStrike" spc="-1">
                <a:solidFill>
                  <a:srgbClr val="000000"/>
                </a:solidFill>
                <a:latin typeface="Arial"/>
                <a:ea typeface="DejaVu Sans"/>
              </a:rPr>
              <a:t>widening</a:t>
            </a:r>
            <a:r>
              <a:rPr lang="en-US" sz="3200" b="0" strike="noStrike" spc="-1">
                <a:solidFill>
                  <a:srgbClr val="000000"/>
                </a:solidFill>
                <a:latin typeface="Arial"/>
                <a:ea typeface="DejaVu Sans"/>
              </a:rPr>
              <a:t> conversion (</a:t>
            </a:r>
            <a:r>
              <a:rPr lang="en-US" sz="3200" b="1" strike="noStrike" spc="-1">
                <a:solidFill>
                  <a:srgbClr val="000000"/>
                </a:solidFill>
                <a:latin typeface="Arial"/>
                <a:ea typeface="DejaVu Sans"/>
              </a:rPr>
              <a:t>no data loss</a:t>
            </a:r>
            <a:r>
              <a:rPr lang="en-US" sz="3200" b="0" strike="noStrike" spc="-1">
                <a:solidFill>
                  <a:srgbClr val="000000"/>
                </a:solidFill>
                <a:latin typeface="Arial"/>
                <a:ea typeface="DejaVu Sans"/>
              </a:rPr>
              <a:t>) and </a:t>
            </a:r>
            <a:r>
              <a:rPr lang="en-US" sz="3200" b="1" strike="noStrike" spc="-1">
                <a:solidFill>
                  <a:srgbClr val="000000"/>
                </a:solidFill>
                <a:latin typeface="Arial"/>
                <a:ea typeface="DejaVu Sans"/>
              </a:rPr>
              <a:t>narrowing</a:t>
            </a:r>
            <a:r>
              <a:rPr lang="en-US" sz="3200" b="0" strike="noStrike" spc="-1">
                <a:solidFill>
                  <a:srgbClr val="000000"/>
                </a:solidFill>
                <a:latin typeface="Arial"/>
                <a:ea typeface="DejaVu Sans"/>
              </a:rPr>
              <a:t> conversion  (</a:t>
            </a:r>
            <a:r>
              <a:rPr lang="en-US" sz="3200" b="1" strike="noStrike" spc="-1">
                <a:solidFill>
                  <a:srgbClr val="000000"/>
                </a:solidFill>
                <a:latin typeface="Arial"/>
                <a:ea typeface="DejaVu Sans"/>
              </a:rPr>
              <a:t>there may be data loss</a:t>
            </a:r>
            <a:r>
              <a:rPr lang="en-US" sz="3200" b="0" strike="noStrike" spc="-1">
                <a:solidFill>
                  <a:srgbClr val="000000"/>
                </a:solidFill>
                <a:latin typeface="Arial"/>
                <a:ea typeface="DejaVu Sans"/>
              </a:rPr>
              <a:t>)</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 name="Picture 827"/>
          <p:cNvPicPr/>
          <p:nvPr/>
        </p:nvPicPr>
        <p:blipFill>
          <a:blip r:embed="rId2"/>
          <a:stretch/>
        </p:blipFill>
        <p:spPr>
          <a:xfrm>
            <a:off x="1622880" y="294480"/>
            <a:ext cx="9439920" cy="603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CustomShape 1"/>
          <p:cNvSpPr/>
          <p:nvPr/>
        </p:nvSpPr>
        <p:spPr>
          <a:xfrm>
            <a:off x="609480" y="510120"/>
            <a:ext cx="1097064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Change data type explicitly</a:t>
            </a:r>
            <a:endParaRPr lang="en-US" sz="4400" b="0" strike="noStrike" spc="-1">
              <a:latin typeface="Arial"/>
            </a:endParaRPr>
          </a:p>
        </p:txBody>
      </p:sp>
      <p:sp>
        <p:nvSpPr>
          <p:cNvPr id="830"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0000"/>
          </a:bodyPr>
          <a:lstStyle/>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Convert</a:t>
            </a:r>
            <a:r>
              <a:rPr lang="en-US" sz="3200" b="0" strike="noStrike" spc="-1">
                <a:solidFill>
                  <a:srgbClr val="000000"/>
                </a:solidFill>
                <a:latin typeface="Arial"/>
                <a:ea typeface="DejaVu Sans"/>
              </a:rPr>
              <a:t> </a:t>
            </a:r>
            <a:r>
              <a:rPr lang="en-US" sz="3200" b="1" strike="noStrike" spc="-1">
                <a:solidFill>
                  <a:srgbClr val="000000"/>
                </a:solidFill>
                <a:latin typeface="Arial"/>
                <a:ea typeface="DejaVu Sans"/>
              </a:rPr>
              <a:t>class</a:t>
            </a:r>
            <a:r>
              <a:rPr lang="en-US" sz="3200" b="0" strike="noStrike" spc="-1">
                <a:solidFill>
                  <a:srgbClr val="000000"/>
                </a:solidFill>
                <a:latin typeface="Arial"/>
                <a:ea typeface="DejaVu Sans"/>
              </a:rPr>
              <a:t> methods are used for changing data types</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explicitly</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e.g. number = Convert.ToInt32(Consol.ReadLine())</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Int32 = 32 bit Integer </a:t>
            </a:r>
            <a:endParaRPr lang="en-US" sz="3200" b="0" strike="noStrike" spc="-1">
              <a:latin typeface="Arial"/>
            </a:endParaRPr>
          </a:p>
          <a:p>
            <a:pPr marL="432000" indent="-32256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Solution Explorer → Common Properties → Option Strict → Default set Off</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Option Explicit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CustomShape 1"/>
          <p:cNvSpPr/>
          <p:nvPr/>
        </p:nvSpPr>
        <p:spPr>
          <a:xfrm>
            <a:off x="609480" y="510120"/>
            <a:ext cx="1097064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Passing argument to procedure</a:t>
            </a:r>
            <a:endParaRPr lang="en-US" sz="4400" b="0" strike="noStrike" spc="-1">
              <a:latin typeface="Arial"/>
            </a:endParaRPr>
          </a:p>
        </p:txBody>
      </p:sp>
      <p:sp>
        <p:nvSpPr>
          <p:cNvPr id="832"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9000"/>
          </a:bodyPr>
          <a:lstStyle/>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1. Pass by value             (call-by-value)</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2. Pass by reference      (call-by-reference) </a:t>
            </a:r>
            <a:endParaRPr lang="en-US" sz="3200" b="0" strike="noStrike" spc="-1">
              <a:latin typeface="Arial"/>
            </a:endParaRPr>
          </a:p>
          <a:p>
            <a:pPr>
              <a:lnSpc>
                <a:spcPct val="100000"/>
              </a:lnSpc>
              <a:spcBef>
                <a:spcPts val="1417"/>
              </a:spcBef>
            </a:pP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Data Types</a:t>
            </a:r>
            <a:r>
              <a:rPr lang="en-US" sz="3200" b="0" strike="noStrike" spc="-1">
                <a:solidFill>
                  <a:srgbClr val="000000"/>
                </a:solidFill>
                <a:latin typeface="Arial"/>
                <a:ea typeface="DejaVu Sans"/>
              </a:rPr>
              <a:t> can be of two types -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Value</a:t>
            </a:r>
            <a:r>
              <a:rPr lang="en-US" sz="3200" b="0" strike="noStrike" spc="-1">
                <a:solidFill>
                  <a:srgbClr val="000000"/>
                </a:solidFill>
                <a:latin typeface="Arial"/>
                <a:ea typeface="DejaVu Sans"/>
              </a:rPr>
              <a:t> Types and </a:t>
            </a:r>
            <a:r>
              <a:rPr lang="en-US" sz="3200" b="1" strike="noStrike" spc="-1">
                <a:solidFill>
                  <a:srgbClr val="000000"/>
                </a:solidFill>
                <a:latin typeface="Arial"/>
                <a:ea typeface="DejaVu Sans"/>
              </a:rPr>
              <a:t>Reference</a:t>
            </a:r>
            <a:r>
              <a:rPr lang="en-US" sz="3200" b="0" strike="noStrike" spc="-1">
                <a:solidFill>
                  <a:srgbClr val="000000"/>
                </a:solidFill>
                <a:latin typeface="Arial"/>
                <a:ea typeface="DejaVu Sans"/>
              </a:rPr>
              <a:t> Types</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Reference type variable में memory location को संग्रहीत किया जाता है जहाँ data store किया जाएगा | e.g. String, Object</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Value type variable में एक single value संग्रहित होती है | e.g. Integer, Double etc.</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Strong Typing – Option Explicit = On </a:t>
            </a:r>
            <a:endParaRPr lang="en-US" sz="3200" b="0" strike="noStrike" spc="-1">
              <a:latin typeface="Arial"/>
            </a:endParaRPr>
          </a:p>
          <a:p>
            <a:pPr>
              <a:lnSpc>
                <a:spcPct val="100000"/>
              </a:lnSpc>
              <a:spcBef>
                <a:spcPts val="1417"/>
              </a:spcBef>
            </a:pPr>
            <a:endParaRPr lang="en-US" sz="3200" b="0" strike="noStrike" spc="-1">
              <a:latin typeface="Arial"/>
            </a:endParaRPr>
          </a:p>
          <a:p>
            <a:pPr>
              <a:lnSpc>
                <a:spcPct val="100000"/>
              </a:lnSpc>
              <a:spcBef>
                <a:spcPts val="1417"/>
              </a:spcBef>
            </a:pP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838080" y="365040"/>
            <a:ext cx="10512000" cy="90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Compilation Process (संकलन प्रक्रिया)</a:t>
            </a:r>
            <a:endParaRPr lang="en-US" sz="4400" b="0" strike="noStrike" spc="-1">
              <a:latin typeface="Arial"/>
            </a:endParaRPr>
          </a:p>
        </p:txBody>
      </p:sp>
      <p:sp>
        <p:nvSpPr>
          <p:cNvPr id="518" name="CustomShape 2"/>
          <p:cNvSpPr/>
          <p:nvPr/>
        </p:nvSpPr>
        <p:spPr>
          <a:xfrm>
            <a:off x="838080" y="1393920"/>
            <a:ext cx="10670760" cy="477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संकलन प्रक्रिया दो चरणों (Phase) में पूर्ण होती है –</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पहला चरण – (First Phase) Language Compiler</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दूसरा चरण – JIT (Just In Time Compiler) </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CustomShape 1"/>
          <p:cNvSpPr/>
          <p:nvPr/>
        </p:nvSpPr>
        <p:spPr>
          <a:xfrm>
            <a:off x="609480" y="631800"/>
            <a:ext cx="10970640" cy="426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800" b="0" strike="noStrike" spc="-1">
                <a:solidFill>
                  <a:srgbClr val="000000"/>
                </a:solidFill>
                <a:latin typeface="Arial"/>
                <a:ea typeface="DejaVu Sans"/>
              </a:rPr>
              <a:t>Primitive Data Types</a:t>
            </a:r>
            <a:endParaRPr lang="en-US" sz="2800" b="0" strike="noStrike" spc="-1">
              <a:latin typeface="Arial"/>
            </a:endParaRPr>
          </a:p>
        </p:txBody>
      </p:sp>
      <p:pic>
        <p:nvPicPr>
          <p:cNvPr id="834" name="Picture 833"/>
          <p:cNvPicPr/>
          <p:nvPr/>
        </p:nvPicPr>
        <p:blipFill>
          <a:blip r:embed="rId2"/>
          <a:stretch/>
        </p:blipFill>
        <p:spPr>
          <a:xfrm>
            <a:off x="587520" y="1587960"/>
            <a:ext cx="9743760" cy="4854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CustomShape 1"/>
          <p:cNvSpPr/>
          <p:nvPr/>
        </p:nvSpPr>
        <p:spPr>
          <a:xfrm>
            <a:off x="609480" y="601560"/>
            <a:ext cx="10970640" cy="487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200" b="0" strike="noStrike" spc="-1">
                <a:solidFill>
                  <a:srgbClr val="000000"/>
                </a:solidFill>
                <a:latin typeface="Arial"/>
                <a:ea typeface="DejaVu Sans"/>
              </a:rPr>
              <a:t>Primitive Data Types</a:t>
            </a:r>
            <a:endParaRPr lang="en-US" sz="3200" b="0" strike="noStrike" spc="-1">
              <a:latin typeface="Arial"/>
            </a:endParaRPr>
          </a:p>
        </p:txBody>
      </p:sp>
      <p:pic>
        <p:nvPicPr>
          <p:cNvPr id="836" name="Picture 835"/>
          <p:cNvPicPr/>
          <p:nvPr/>
        </p:nvPicPr>
        <p:blipFill>
          <a:blip r:embed="rId2"/>
          <a:stretch/>
        </p:blipFill>
        <p:spPr>
          <a:xfrm>
            <a:off x="609480" y="1273320"/>
            <a:ext cx="10697040" cy="5400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CustomShape 1"/>
          <p:cNvSpPr/>
          <p:nvPr/>
        </p:nvSpPr>
        <p:spPr>
          <a:xfrm>
            <a:off x="609480" y="510120"/>
            <a:ext cx="1097064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Literals</a:t>
            </a:r>
            <a:endParaRPr lang="en-US" sz="4400" b="0" strike="noStrike" spc="-1">
              <a:latin typeface="Arial"/>
            </a:endParaRPr>
          </a:p>
        </p:txBody>
      </p:sp>
      <p:sp>
        <p:nvSpPr>
          <p:cNvPr id="838"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560">
              <a:lnSpc>
                <a:spcPct val="100000"/>
              </a:lnSpc>
              <a:spcBef>
                <a:spcPts val="1417"/>
              </a:spcBef>
              <a:buClr>
                <a:srgbClr val="000000"/>
              </a:buClr>
              <a:buSzPct val="45000"/>
              <a:buFont typeface="Wingdings" charset="2"/>
              <a:buChar char=""/>
            </a:pPr>
            <a:r>
              <a:rPr lang="en-US" sz="2400" b="0" strike="noStrike" spc="-1">
                <a:solidFill>
                  <a:srgbClr val="000000"/>
                </a:solidFill>
                <a:latin typeface="Arial"/>
                <a:ea typeface="DejaVu Sans"/>
              </a:rPr>
              <a:t>Values जिन्हें प्रोग्राम में सीधे type किया गया है उन्हें literals कहा जाता है | </a:t>
            </a:r>
            <a:endParaRPr lang="en-US" sz="2400" b="0" strike="noStrike" spc="-1">
              <a:latin typeface="Arial"/>
            </a:endParaRPr>
          </a:p>
          <a:p>
            <a:pPr>
              <a:lnSpc>
                <a:spcPct val="100000"/>
              </a:lnSpc>
            </a:pPr>
            <a:r>
              <a:rPr lang="en-US" sz="2400" b="1" strike="noStrike" spc="-1">
                <a:solidFill>
                  <a:srgbClr val="2659FF"/>
                </a:solidFill>
                <a:latin typeface="Courier-Bold"/>
                <a:ea typeface="Courier-Bold"/>
              </a:rPr>
              <a:t> Dim </a:t>
            </a:r>
            <a:r>
              <a:rPr lang="en-US" sz="2400" b="1" strike="noStrike" spc="-1">
                <a:solidFill>
                  <a:srgbClr val="000000"/>
                </a:solidFill>
                <a:latin typeface="Courier-Bold"/>
                <a:ea typeface="Courier-Bold"/>
              </a:rPr>
              <a:t>character </a:t>
            </a:r>
            <a:r>
              <a:rPr lang="en-US" sz="2400" b="1" strike="noStrike" spc="-1">
                <a:solidFill>
                  <a:srgbClr val="2659FF"/>
                </a:solidFill>
                <a:latin typeface="Courier-Bold"/>
                <a:ea typeface="Courier-Bold"/>
              </a:rPr>
              <a:t>As Char </a:t>
            </a:r>
            <a:r>
              <a:rPr lang="en-US" sz="2400" b="1" strike="noStrike" spc="-1">
                <a:solidFill>
                  <a:srgbClr val="000000"/>
                </a:solidFill>
                <a:latin typeface="Courier-Bold"/>
                <a:ea typeface="Courier-Bold"/>
              </a:rPr>
              <a:t>= </a:t>
            </a:r>
            <a:r>
              <a:rPr lang="en-US" sz="2400" b="1" strike="noStrike" spc="-1">
                <a:solidFill>
                  <a:srgbClr val="40DAFF"/>
                </a:solidFill>
                <a:latin typeface="Courier-Bold"/>
                <a:ea typeface="Courier-Bold"/>
              </a:rPr>
              <a:t>"Z"c</a:t>
            </a:r>
            <a:endParaRPr lang="en-US" sz="2400" b="0" strike="noStrike" spc="-1">
              <a:latin typeface="Arial"/>
            </a:endParaRPr>
          </a:p>
          <a:p>
            <a:pPr>
              <a:lnSpc>
                <a:spcPct val="100000"/>
              </a:lnSpc>
            </a:pPr>
            <a:endParaRPr lang="en-US" sz="2400" b="0" strike="noStrike" spc="-1">
              <a:latin typeface="Arial"/>
            </a:endParaRPr>
          </a:p>
        </p:txBody>
      </p:sp>
      <p:pic>
        <p:nvPicPr>
          <p:cNvPr id="839" name="Picture 838"/>
          <p:cNvPicPr/>
          <p:nvPr/>
        </p:nvPicPr>
        <p:blipFill>
          <a:blip r:embed="rId2"/>
          <a:stretch/>
        </p:blipFill>
        <p:spPr>
          <a:xfrm>
            <a:off x="811800" y="2747520"/>
            <a:ext cx="7122240" cy="1548720"/>
          </a:xfrm>
          <a:prstGeom prst="rect">
            <a:avLst/>
          </a:prstGeom>
          <a:ln>
            <a:noFill/>
          </a:ln>
        </p:spPr>
      </p:pic>
      <p:pic>
        <p:nvPicPr>
          <p:cNvPr id="840" name="Picture 839"/>
          <p:cNvPicPr/>
          <p:nvPr/>
        </p:nvPicPr>
        <p:blipFill>
          <a:blip r:embed="rId3"/>
          <a:stretch/>
        </p:blipFill>
        <p:spPr>
          <a:xfrm>
            <a:off x="767520" y="4263120"/>
            <a:ext cx="7150320" cy="2377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CustomShape 1"/>
          <p:cNvSpPr/>
          <p:nvPr/>
        </p:nvSpPr>
        <p:spPr>
          <a:xfrm>
            <a:off x="609480" y="601560"/>
            <a:ext cx="10970640" cy="487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200" b="1" strike="noStrike" spc="-1">
                <a:solidFill>
                  <a:srgbClr val="000000"/>
                </a:solidFill>
                <a:latin typeface="Arial"/>
                <a:ea typeface="DejaVu Sans"/>
              </a:rPr>
              <a:t>Pass-by-value   (call-by-value) </a:t>
            </a:r>
            <a:endParaRPr lang="en-US" sz="3200" b="0" strike="noStrike" spc="-1">
              <a:latin typeface="Arial"/>
            </a:endParaRPr>
          </a:p>
        </p:txBody>
      </p:sp>
      <p:sp>
        <p:nvSpPr>
          <p:cNvPr id="842"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जब arguments को by value pass किया जाता है तो program द्वारा इसकी एक copy बनाई जाती है तथा copy को called procedure को भेजा जाता है |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जब called procedure के अन्दर arguments की value change होती है तो calling procedure में भेजे गए arguments में कोई परिवर्तन नहीं होता है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इसके लिए ByVal Keyword का प्रयोग होता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CustomShape 1"/>
          <p:cNvSpPr/>
          <p:nvPr/>
        </p:nvSpPr>
        <p:spPr>
          <a:xfrm>
            <a:off x="609480" y="570960"/>
            <a:ext cx="10970640" cy="548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600" b="0" strike="noStrike" spc="-1">
                <a:solidFill>
                  <a:srgbClr val="000000"/>
                </a:solidFill>
                <a:latin typeface="Arial"/>
                <a:ea typeface="DejaVu Sans"/>
              </a:rPr>
              <a:t>Pass by reference (call-by-reference)</a:t>
            </a:r>
            <a:endParaRPr lang="en-US" sz="3600" b="0" strike="noStrike" spc="-1">
              <a:latin typeface="Arial"/>
            </a:endParaRPr>
          </a:p>
        </p:txBody>
      </p:sp>
      <p:sp>
        <p:nvSpPr>
          <p:cNvPr id="844"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0000"/>
          </a:bodyPr>
          <a:lstStyle/>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इसमें procedure call के दौरान arguments में variable का address (memory location) भेजी जाती है |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अतः यदि called procedure द्वारा variable की value परिवर्तित की जाती है तो calling procedure के variables में भी परिवर्तन होता है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इसके लिए </a:t>
            </a:r>
            <a:r>
              <a:rPr lang="en-US" sz="3200" b="1" strike="noStrike" spc="-1">
                <a:solidFill>
                  <a:srgbClr val="000000"/>
                </a:solidFill>
                <a:latin typeface="Arial"/>
                <a:ea typeface="DejaVu Sans"/>
              </a:rPr>
              <a:t>ByRef </a:t>
            </a:r>
            <a:r>
              <a:rPr lang="en-US" sz="3200" b="0" strike="noStrike" spc="-1">
                <a:solidFill>
                  <a:srgbClr val="000000"/>
                </a:solidFill>
                <a:latin typeface="Arial"/>
                <a:ea typeface="DejaVu Sans"/>
              </a:rPr>
              <a:t>keyword का प्रयोग होता है |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Pass-by-reference security को कमजोर करता है क्यूंकि called procedure  डाटा को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परिवर्तित कर सकता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CustomShape 1"/>
          <p:cNvSpPr/>
          <p:nvPr/>
        </p:nvSpPr>
        <p:spPr>
          <a:xfrm>
            <a:off x="609480" y="510120"/>
            <a:ext cx="1097064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Note - </a:t>
            </a:r>
            <a:endParaRPr lang="en-US" sz="4400" b="0" strike="noStrike" spc="-1">
              <a:latin typeface="Arial"/>
            </a:endParaRPr>
          </a:p>
        </p:txBody>
      </p:sp>
      <p:sp>
        <p:nvSpPr>
          <p:cNvPr id="846"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यदि procedure call में argument को ( ) में भेजा जाता है तो argument variable के value की copy ही जाती है न की reference (address), चाहे procedure header में ByRef keyword का प्रयोग हुआ हो |</a:t>
            </a:r>
            <a:endParaRPr lang="en-US" sz="3200" b="0" strike="noStrike" spc="-1">
              <a:latin typeface="Arial"/>
            </a:endParaRPr>
          </a:p>
          <a:p>
            <a:pPr marL="432000" indent="-3225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Demonstrate </a:t>
            </a:r>
            <a:r>
              <a:rPr lang="en-US" sz="3200" b="1" strike="noStrike" spc="-1">
                <a:solidFill>
                  <a:srgbClr val="000000"/>
                </a:solidFill>
                <a:latin typeface="Arial"/>
                <a:ea typeface="DejaVu Sans"/>
              </a:rPr>
              <a:t>ByRefTest.vb</a:t>
            </a:r>
            <a:r>
              <a:rPr lang="en-US" sz="3200" b="0" strike="noStrike" spc="-1">
                <a:solidFill>
                  <a:srgbClr val="000000"/>
                </a:solidFill>
                <a:latin typeface="Arial"/>
                <a:ea typeface="DejaVu Sans"/>
              </a:rPr>
              <a:t> here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CustomShape 1"/>
          <p:cNvSpPr/>
          <p:nvPr/>
        </p:nvSpPr>
        <p:spPr>
          <a:xfrm>
            <a:off x="609480" y="510120"/>
            <a:ext cx="1097064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200" b="0" strike="noStrike" spc="-1">
                <a:solidFill>
                  <a:srgbClr val="000000"/>
                </a:solidFill>
                <a:latin typeface="Arial"/>
                <a:ea typeface="DejaVu Sans"/>
              </a:rPr>
              <a:t>Duration / Lifetime of identifiers (variables)</a:t>
            </a:r>
            <a:r>
              <a:rPr lang="en-US" sz="4400" b="0" strike="noStrike" spc="-1">
                <a:solidFill>
                  <a:srgbClr val="000000"/>
                </a:solidFill>
                <a:latin typeface="Arial"/>
                <a:ea typeface="DejaVu Sans"/>
              </a:rPr>
              <a:t> </a:t>
            </a:r>
            <a:endParaRPr lang="en-US" sz="4400" b="0" strike="noStrike" spc="-1">
              <a:latin typeface="Arial"/>
            </a:endParaRPr>
          </a:p>
        </p:txBody>
      </p:sp>
      <p:sp>
        <p:nvSpPr>
          <p:cNvPr id="848" name="CustomShape 2"/>
          <p:cNvSpPr/>
          <p:nvPr/>
        </p:nvSpPr>
        <p:spPr>
          <a:xfrm>
            <a:off x="609480" y="1604520"/>
            <a:ext cx="1097064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5000"/>
          </a:bodyPr>
          <a:lstStyle/>
          <a:p>
            <a:pPr marL="432000" indent="-32256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Identifier – name of variable / procedure / module / class</a:t>
            </a:r>
            <a:endParaRPr lang="en-US" sz="3200" b="0" strike="noStrike" spc="-1">
              <a:latin typeface="Arial"/>
            </a:endParaRPr>
          </a:p>
          <a:p>
            <a:pPr marL="432000" indent="-32256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Identifier के दो attributes होते है - duration and scope</a:t>
            </a:r>
            <a:endParaRPr lang="en-US" sz="3200" b="0" strike="noStrike" spc="-1">
              <a:latin typeface="Arial"/>
            </a:endParaRPr>
          </a:p>
          <a:p>
            <a:pPr marL="432000" indent="-32256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Lifetime / Duration  = समय या अवधि जब तक एक identifier memory में अस्तित्व रखता है | </a:t>
            </a:r>
            <a:endParaRPr lang="en-US" sz="3200" b="0" strike="noStrike" spc="-1">
              <a:latin typeface="Arial"/>
            </a:endParaRPr>
          </a:p>
          <a:p>
            <a:pPr marL="432000" indent="-32256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Scope – किसी प्रोग्राम का portion जिसमें identifier को accessible किया जा सकता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CustomShape 1"/>
          <p:cNvSpPr/>
          <p:nvPr/>
        </p:nvSpPr>
        <p:spPr>
          <a:xfrm>
            <a:off x="609480" y="510120"/>
            <a:ext cx="10971000" cy="670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Scopes</a:t>
            </a:r>
            <a:endParaRPr lang="en-US" sz="4400" b="0" strike="noStrike" spc="-1">
              <a:latin typeface="Arial"/>
            </a:endParaRPr>
          </a:p>
        </p:txBody>
      </p:sp>
      <p:sp>
        <p:nvSpPr>
          <p:cNvPr id="850"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000"/>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Class scope</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Module Scope</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Namespace Scope</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Block Scope</a:t>
            </a:r>
            <a:endParaRPr lang="en-US" sz="3200" b="0" strike="noStrike" spc="-1">
              <a:latin typeface="Arial"/>
            </a:endParaRPr>
          </a:p>
          <a:p>
            <a:pPr>
              <a:lnSpc>
                <a:spcPct val="100000"/>
              </a:lnSpc>
              <a:spcBef>
                <a:spcPts val="1417"/>
              </a:spcBef>
            </a:pP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Class ………….. End Class</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Local variable</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CustomShape 1"/>
          <p:cNvSpPr/>
          <p:nvPr/>
        </p:nvSpPr>
        <p:spPr>
          <a:xfrm>
            <a:off x="609480" y="273240"/>
            <a:ext cx="10971000" cy="1144080"/>
          </a:xfrm>
          <a:prstGeom prst="rect">
            <a:avLst/>
          </a:prstGeom>
          <a:noFill/>
          <a:ln>
            <a:noFill/>
          </a:ln>
        </p:spPr>
        <p:style>
          <a:lnRef idx="0">
            <a:scrgbClr r="0" g="0" b="0"/>
          </a:lnRef>
          <a:fillRef idx="0">
            <a:scrgbClr r="0" g="0" b="0"/>
          </a:fillRef>
          <a:effectRef idx="0">
            <a:scrgbClr r="0" g="0" b="0"/>
          </a:effectRef>
          <a:fontRef idx="minor"/>
        </p:style>
      </p:sp>
      <p:sp>
        <p:nvSpPr>
          <p:cNvPr id="852"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MessageBox(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PictureBox( )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GroupBox( )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CustomShape 1"/>
          <p:cNvSpPr/>
          <p:nvPr/>
        </p:nvSpPr>
        <p:spPr>
          <a:xfrm>
            <a:off x="609480" y="510120"/>
            <a:ext cx="10971000" cy="670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Recursive Procedure </a:t>
            </a:r>
            <a:endParaRPr lang="en-US" sz="4400" b="0" strike="noStrike" spc="-1">
              <a:latin typeface="Arial"/>
            </a:endParaRPr>
          </a:p>
        </p:txBody>
      </p:sp>
      <p:sp>
        <p:nvSpPr>
          <p:cNvPr id="854"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Procedure जो स्वयं को call करता है उसे recursive procedure कहा जाता है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Factorial Program using recursion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Fibonacci Series using Recursion</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CustomShape 1"/>
          <p:cNvSpPr/>
          <p:nvPr/>
        </p:nvSpPr>
        <p:spPr>
          <a:xfrm>
            <a:off x="838080" y="365040"/>
            <a:ext cx="10512000" cy="50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3000" lnSpcReduction="10000"/>
          </a:bodyPr>
          <a:lstStyle/>
          <a:p>
            <a:pPr>
              <a:lnSpc>
                <a:spcPct val="90000"/>
              </a:lnSpc>
            </a:pPr>
            <a:r>
              <a:rPr lang="en-US" sz="4400" b="0" strike="noStrike" spc="-1">
                <a:solidFill>
                  <a:srgbClr val="000000"/>
                </a:solidFill>
                <a:latin typeface="Calibri Light"/>
                <a:ea typeface="DejaVu Sans"/>
              </a:rPr>
              <a:t>Compilation Process - </a:t>
            </a:r>
            <a:endParaRPr lang="en-US" sz="4400" b="0" strike="noStrike" spc="-1">
              <a:latin typeface="Arial"/>
            </a:endParaRPr>
          </a:p>
        </p:txBody>
      </p:sp>
      <p:pic>
        <p:nvPicPr>
          <p:cNvPr id="520" name="Picture 2"/>
          <p:cNvPicPr/>
          <p:nvPr/>
        </p:nvPicPr>
        <p:blipFill>
          <a:blip r:embed="rId2"/>
          <a:stretch/>
        </p:blipFill>
        <p:spPr>
          <a:xfrm>
            <a:off x="4008600" y="1275120"/>
            <a:ext cx="4592160" cy="4928040"/>
          </a:xfrm>
          <a:prstGeom prst="rect">
            <a:avLst/>
          </a:prstGeom>
          <a:ln>
            <a:noFill/>
          </a:ln>
        </p:spPr>
      </p:pic>
      <p:sp>
        <p:nvSpPr>
          <p:cNvPr id="521" name="CustomShape 2"/>
          <p:cNvSpPr/>
          <p:nvPr/>
        </p:nvSpPr>
        <p:spPr>
          <a:xfrm>
            <a:off x="8634240" y="3429000"/>
            <a:ext cx="32191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MSIL – Microsoft Intermediate Language</a:t>
            </a:r>
            <a:endParaRPr lang="en-US" sz="1800" b="0" strike="noStrike" spc="-1">
              <a:latin typeface="Arial"/>
            </a:endParaRPr>
          </a:p>
        </p:txBody>
      </p:sp>
      <p:sp>
        <p:nvSpPr>
          <p:cNvPr id="522" name="CustomShape 3"/>
          <p:cNvSpPr/>
          <p:nvPr/>
        </p:nvSpPr>
        <p:spPr>
          <a:xfrm>
            <a:off x="344880" y="2982960"/>
            <a:ext cx="29196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dll – Dynamic Link Library</a:t>
            </a:r>
            <a:endParaRPr lang="en-US" sz="1800" b="0" strike="noStrike" spc="-1">
              <a:latin typeface="Arial"/>
            </a:endParaRPr>
          </a:p>
        </p:txBody>
      </p:sp>
      <p:sp>
        <p:nvSpPr>
          <p:cNvPr id="523" name="CustomShape 4"/>
          <p:cNvSpPr/>
          <p:nvPr/>
        </p:nvSpPr>
        <p:spPr>
          <a:xfrm>
            <a:off x="8844120" y="5291640"/>
            <a:ext cx="30096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CLR – Common Language Runtime</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CustomShape 1"/>
          <p:cNvSpPr/>
          <p:nvPr/>
        </p:nvSpPr>
        <p:spPr>
          <a:xfrm>
            <a:off x="609480" y="510120"/>
            <a:ext cx="10971000" cy="670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Procedure Overloading</a:t>
            </a:r>
            <a:endParaRPr lang="en-US" sz="4400" b="0" strike="noStrike" spc="-1">
              <a:latin typeface="Arial"/>
            </a:endParaRPr>
          </a:p>
        </p:txBody>
      </p:sp>
      <p:sp>
        <p:nvSpPr>
          <p:cNvPr id="856" name="CustomShape 2"/>
          <p:cNvSpPr/>
          <p:nvPr/>
        </p:nvSpPr>
        <p:spPr>
          <a:xfrm>
            <a:off x="609480" y="1604520"/>
            <a:ext cx="10971000" cy="4429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Overloading</a:t>
            </a:r>
            <a:r>
              <a:rPr lang="en-US" sz="3200" b="0" strike="noStrike" spc="-1">
                <a:solidFill>
                  <a:srgbClr val="000000"/>
                </a:solidFill>
                <a:latin typeface="Arial"/>
                <a:ea typeface="DejaVu Sans"/>
              </a:rPr>
              <a:t> के द्वारा एक ही नाम से कई procedure हो सकते है परन्तु इसमें arguments की संख्या या type भिन्न होना आवश्यक है |  Overloaded procedure का signature भिन्न होता है |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Signature</a:t>
            </a:r>
            <a:r>
              <a:rPr lang="en-US" sz="3200" b="0" strike="noStrike" spc="-1">
                <a:solidFill>
                  <a:srgbClr val="000000"/>
                </a:solidFill>
                <a:latin typeface="Arial"/>
                <a:ea typeface="DejaVu Sans"/>
              </a:rPr>
              <a:t> = Procedure name and parameter types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r>
              <a:rPr lang="en-US" sz="3200" b="1" strike="noStrike" spc="-1">
                <a:solidFill>
                  <a:srgbClr val="000000"/>
                </a:solidFill>
                <a:latin typeface="Arial"/>
                <a:ea typeface="DejaVu Sans"/>
              </a:rPr>
              <a:t>Optional Arguments</a:t>
            </a:r>
            <a:r>
              <a:rPr lang="en-US" sz="3200" b="0" strike="noStrike" spc="-1">
                <a:solidFill>
                  <a:srgbClr val="000000"/>
                </a:solidFill>
                <a:latin typeface="Arial"/>
                <a:ea typeface="DejaVu Sans"/>
              </a:rPr>
              <a:t> -   इन्हें procedure call में pass करना आवश्यक नहीं होता है |  ऐसी स्थिति में इनकी default value प्रयुक्त  होती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CustomShape 1"/>
          <p:cNvSpPr/>
          <p:nvPr/>
        </p:nvSpPr>
        <p:spPr>
          <a:xfrm>
            <a:off x="609480" y="273240"/>
            <a:ext cx="10971000" cy="1144080"/>
          </a:xfrm>
          <a:prstGeom prst="rect">
            <a:avLst/>
          </a:prstGeom>
          <a:noFill/>
          <a:ln>
            <a:noFill/>
          </a:ln>
        </p:spPr>
        <p:style>
          <a:lnRef idx="0">
            <a:scrgbClr r="0" g="0" b="0"/>
          </a:lnRef>
          <a:fillRef idx="0">
            <a:scrgbClr r="0" g="0" b="0"/>
          </a:fillRef>
          <a:effectRef idx="0">
            <a:scrgbClr r="0" g="0" b="0"/>
          </a:effectRef>
          <a:fontRef idx="minor"/>
        </p:style>
      </p:sp>
      <p:sp>
        <p:nvSpPr>
          <p:cNvPr id="858"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3200" b="1" strike="noStrike" spc="-1">
                <a:solidFill>
                  <a:srgbClr val="000000"/>
                </a:solidFill>
                <a:latin typeface="Arial"/>
                <a:ea typeface="DejaVu Sans"/>
              </a:rPr>
              <a:t>Overload Resolution –</a:t>
            </a:r>
            <a:r>
              <a:rPr lang="en-US" sz="3200" b="0" strike="noStrike" spc="-1">
                <a:solidFill>
                  <a:srgbClr val="000000"/>
                </a:solidFill>
                <a:latin typeface="Arial"/>
                <a:ea typeface="DejaVu Sans"/>
              </a:rPr>
              <a:t> प्रक्रिया (process)  जिसके द्वारा compiler यह तय करता है की कौनसे overloaded procedure को call किया जाना है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Optional arguments – इन्हें procedure में Optional Keyword  की सहायता से दर्शाया जाता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9" name="Picture 858"/>
          <p:cNvPicPr/>
          <p:nvPr/>
        </p:nvPicPr>
        <p:blipFill>
          <a:blip r:embed="rId2"/>
          <a:stretch/>
        </p:blipFill>
        <p:spPr>
          <a:xfrm>
            <a:off x="1013040" y="914400"/>
            <a:ext cx="9958680" cy="821880"/>
          </a:xfrm>
          <a:prstGeom prst="rect">
            <a:avLst/>
          </a:prstGeom>
          <a:ln>
            <a:noFill/>
          </a:ln>
        </p:spPr>
      </p:pic>
      <p:pic>
        <p:nvPicPr>
          <p:cNvPr id="860" name="Picture 859"/>
          <p:cNvPicPr/>
          <p:nvPr/>
        </p:nvPicPr>
        <p:blipFill>
          <a:blip r:embed="rId3"/>
          <a:stretch/>
        </p:blipFill>
        <p:spPr>
          <a:xfrm>
            <a:off x="926280" y="2177640"/>
            <a:ext cx="7027920" cy="1878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CustomShape 1"/>
          <p:cNvSpPr/>
          <p:nvPr/>
        </p:nvSpPr>
        <p:spPr>
          <a:xfrm>
            <a:off x="609480" y="510120"/>
            <a:ext cx="10971000" cy="670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Module</a:t>
            </a:r>
            <a:endParaRPr lang="en-US" sz="4400" b="0" strike="noStrike" spc="-1">
              <a:latin typeface="Arial"/>
            </a:endParaRPr>
          </a:p>
        </p:txBody>
      </p:sp>
      <p:sp>
        <p:nvSpPr>
          <p:cNvPr id="862"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4000"/>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Programmers द्वारा Module का प्रयोग कई सम्बंधित procedures को एक साथ group करने में होता है | ताकि इन्हें दुसरे programs में re-use किया जा सके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1" i="1" strike="noStrike" spc="-1">
                <a:solidFill>
                  <a:srgbClr val="000000"/>
                </a:solidFill>
                <a:latin typeface="Times New Roman"/>
                <a:ea typeface="Times New Roman"/>
              </a:rPr>
              <a:t>Note</a:t>
            </a:r>
            <a:r>
              <a:rPr lang="en-US" sz="2600" b="1" strike="noStrike" spc="-1">
                <a:solidFill>
                  <a:srgbClr val="000000"/>
                </a:solidFill>
                <a:latin typeface="Arial"/>
                <a:ea typeface="Times New Roman"/>
              </a:rPr>
              <a:t>:</a:t>
            </a:r>
            <a:r>
              <a:rPr lang="en-US" sz="2600" b="0" strike="noStrike" spc="-1">
                <a:solidFill>
                  <a:srgbClr val="000000"/>
                </a:solidFill>
                <a:latin typeface="Arial"/>
                <a:ea typeface="Times New Roman"/>
              </a:rPr>
              <a:t> New modules are added to a project by selecting     </a:t>
            </a:r>
            <a:r>
              <a:rPr lang="en-US" sz="2600" b="1" strike="noStrike" spc="-1">
                <a:solidFill>
                  <a:srgbClr val="000000"/>
                </a:solidFill>
                <a:latin typeface="Arial"/>
                <a:ea typeface="Arial"/>
              </a:rPr>
              <a:t>Project &gt; Add Module</a:t>
            </a:r>
            <a:r>
              <a:rPr lang="en-US" sz="2600" b="0" strike="noStrike" spc="-1">
                <a:solidFill>
                  <a:srgbClr val="000000"/>
                </a:solidFill>
                <a:latin typeface="Times New Roman"/>
                <a:ea typeface="Times New Roman"/>
              </a:rPr>
              <a:t>.</a:t>
            </a:r>
            <a:endParaRPr lang="en-US" sz="2600" b="0" strike="noStrike" spc="-1">
              <a:latin typeface="Arial"/>
            </a:endParaRPr>
          </a:p>
          <a:p>
            <a:pPr marL="432000" indent="-322920">
              <a:lnSpc>
                <a:spcPct val="150000"/>
              </a:lnSpc>
              <a:spcBef>
                <a:spcPts val="1417"/>
              </a:spcBef>
              <a:buClr>
                <a:srgbClr val="000000"/>
              </a:buClr>
              <a:buSzPct val="45000"/>
              <a:buFont typeface="Wingdings" charset="2"/>
              <a:buChar char=""/>
            </a:pPr>
            <a:r>
              <a:rPr lang="en-US" sz="3200" b="0" strike="noStrike" spc="-1">
                <a:solidFill>
                  <a:srgbClr val="000000"/>
                </a:solidFill>
                <a:latin typeface="Times New Roman"/>
                <a:ea typeface="Times New Roman"/>
              </a:rPr>
              <a:t>To include a module in a project, select </a:t>
            </a:r>
            <a:r>
              <a:rPr lang="en-US" sz="2400" b="1" strike="noStrike" spc="-1">
                <a:solidFill>
                  <a:srgbClr val="000000"/>
                </a:solidFill>
                <a:latin typeface="Arial"/>
                <a:ea typeface="Arial"/>
              </a:rPr>
              <a:t>File &gt; Add Existing Item…</a:t>
            </a:r>
            <a:r>
              <a:rPr lang="en-US" sz="3200" b="0" strike="noStrike" spc="-1">
                <a:solidFill>
                  <a:srgbClr val="000000"/>
                </a:solidFill>
                <a:latin typeface="Times New Roman"/>
                <a:ea typeface="Times New Roman"/>
              </a:rPr>
              <a:t>. In the dialog that is displayed, select the module file name and click </a:t>
            </a:r>
            <a:r>
              <a:rPr lang="en-US" sz="2600" b="1" strike="noStrike" spc="-1">
                <a:solidFill>
                  <a:srgbClr val="000000"/>
                </a:solidFill>
                <a:latin typeface="Arial"/>
                <a:ea typeface="Arial"/>
              </a:rPr>
              <a:t>Open</a:t>
            </a:r>
            <a:r>
              <a:rPr lang="en-US" sz="3200" b="0" strike="noStrike" spc="-1">
                <a:solidFill>
                  <a:srgbClr val="000000"/>
                </a:solidFill>
                <a:latin typeface="Times New Roman"/>
                <a:ea typeface="Times New Roman"/>
              </a:rPr>
              <a:t>.</a:t>
            </a:r>
            <a:endParaRPr lang="en-US" sz="3200" b="0" strike="noStrike" spc="-1">
              <a:latin typeface="Arial"/>
            </a:endParaRPr>
          </a:p>
          <a:p>
            <a:pPr marL="432000" indent="-322920">
              <a:lnSpc>
                <a:spcPct val="150000"/>
              </a:lnSpc>
              <a:spcBef>
                <a:spcPts val="1417"/>
              </a:spcBef>
              <a:buClr>
                <a:srgbClr val="000000"/>
              </a:buClr>
              <a:buSzPct val="45000"/>
              <a:buFont typeface="Wingdings" charset="2"/>
              <a:buChar char=""/>
            </a:pPr>
            <a:r>
              <a:rPr lang="en-US" sz="3200" b="0" strike="noStrike" spc="-1">
                <a:solidFill>
                  <a:srgbClr val="000000"/>
                </a:solidFill>
                <a:latin typeface="Times New Roman"/>
                <a:ea typeface="Times New Roman"/>
              </a:rPr>
              <a:t>Although it is not necessary, the programmer may place the file containing the module’s code in the same directory as the other files for the project.</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CustomShape 1"/>
          <p:cNvSpPr/>
          <p:nvPr/>
        </p:nvSpPr>
        <p:spPr>
          <a:xfrm>
            <a:off x="609480" y="3135240"/>
            <a:ext cx="10971000" cy="91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6000" b="1" strike="noStrike" spc="-1">
                <a:solidFill>
                  <a:srgbClr val="000000"/>
                </a:solidFill>
                <a:latin typeface="Arial"/>
                <a:ea typeface="DejaVu Sans"/>
              </a:rPr>
              <a:t>Arrays</a:t>
            </a:r>
            <a:endParaRPr lang="en-US" sz="6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CustomShape 1"/>
          <p:cNvSpPr/>
          <p:nvPr/>
        </p:nvSpPr>
        <p:spPr>
          <a:xfrm>
            <a:off x="609480" y="510120"/>
            <a:ext cx="10971000" cy="670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Arrays</a:t>
            </a:r>
            <a:endParaRPr lang="en-US" sz="4400" b="0" strike="noStrike" spc="-1">
              <a:latin typeface="Arial"/>
            </a:endParaRPr>
          </a:p>
        </p:txBody>
      </p:sp>
      <p:sp>
        <p:nvSpPr>
          <p:cNvPr id="865"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एक प्रकार का data structure है |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 group data items of same data type</a:t>
            </a:r>
            <a:endParaRPr lang="en-US" sz="3200" b="0" strike="noStrike" spc="-1">
              <a:latin typeface="Arial"/>
            </a:endParaRPr>
          </a:p>
          <a:p>
            <a:pPr marL="432000" indent="-32292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are static, it means their size remains same once defined.</a:t>
            </a:r>
            <a:endParaRPr lang="en-US" sz="3200" b="0" strike="noStrike" spc="-1">
              <a:latin typeface="Arial"/>
            </a:endParaRPr>
          </a:p>
          <a:p>
            <a:pPr marL="432000" indent="-32292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is group of contiguous memory locations. </a:t>
            </a:r>
            <a:endParaRPr lang="en-US" sz="3200" b="0" strike="noStrike" spc="-1">
              <a:latin typeface="Arial"/>
            </a:endParaRPr>
          </a:p>
          <a:p>
            <a:pPr marL="432000" indent="-322920">
              <a:lnSpc>
                <a:spcPct val="15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6" name="Picture 865"/>
          <p:cNvPicPr/>
          <p:nvPr/>
        </p:nvPicPr>
        <p:blipFill>
          <a:blip r:embed="rId2"/>
          <a:stretch/>
        </p:blipFill>
        <p:spPr>
          <a:xfrm>
            <a:off x="2396880" y="274320"/>
            <a:ext cx="7497000" cy="6247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 name="Picture 866"/>
          <p:cNvPicPr/>
          <p:nvPr/>
        </p:nvPicPr>
        <p:blipFill>
          <a:blip r:embed="rId2"/>
          <a:stretch/>
        </p:blipFill>
        <p:spPr>
          <a:xfrm>
            <a:off x="717480" y="2011680"/>
            <a:ext cx="6413760" cy="721800"/>
          </a:xfrm>
          <a:prstGeom prst="rect">
            <a:avLst/>
          </a:prstGeom>
          <a:ln>
            <a:noFill/>
          </a:ln>
        </p:spPr>
      </p:pic>
      <p:pic>
        <p:nvPicPr>
          <p:cNvPr id="868" name="Picture 867"/>
          <p:cNvPicPr/>
          <p:nvPr/>
        </p:nvPicPr>
        <p:blipFill>
          <a:blip r:embed="rId3"/>
          <a:stretch/>
        </p:blipFill>
        <p:spPr>
          <a:xfrm>
            <a:off x="803160" y="1097280"/>
            <a:ext cx="9952920" cy="730440"/>
          </a:xfrm>
          <a:prstGeom prst="rect">
            <a:avLst/>
          </a:prstGeom>
          <a:ln>
            <a:noFill/>
          </a:ln>
        </p:spPr>
      </p:pic>
      <p:pic>
        <p:nvPicPr>
          <p:cNvPr id="869" name="Picture 868"/>
          <p:cNvPicPr/>
          <p:nvPr/>
        </p:nvPicPr>
        <p:blipFill>
          <a:blip r:embed="rId4"/>
          <a:stretch/>
        </p:blipFill>
        <p:spPr>
          <a:xfrm>
            <a:off x="981360" y="3160800"/>
            <a:ext cx="3300480" cy="587160"/>
          </a:xfrm>
          <a:prstGeom prst="rect">
            <a:avLst/>
          </a:prstGeom>
          <a:ln>
            <a:noFill/>
          </a:ln>
        </p:spPr>
      </p:pic>
      <p:sp>
        <p:nvSpPr>
          <p:cNvPr id="870" name="CustomShape 1"/>
          <p:cNvSpPr/>
          <p:nvPr/>
        </p:nvSpPr>
        <p:spPr>
          <a:xfrm>
            <a:off x="817200" y="4362480"/>
            <a:ext cx="1070316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All arrays have access to the methods and properties of class </a:t>
            </a:r>
            <a:r>
              <a:rPr lang="en-US" sz="2400" b="1" i="1" strike="noStrike" spc="-1">
                <a:solidFill>
                  <a:srgbClr val="000000"/>
                </a:solidFill>
                <a:latin typeface="Courier-BoldOblique"/>
                <a:ea typeface="Courier-BoldOblique"/>
              </a:rPr>
              <a:t>System.Array</a:t>
            </a:r>
            <a:r>
              <a:rPr lang="en-US" sz="2400" b="0" strike="noStrike" spc="-1">
                <a:solidFill>
                  <a:srgbClr val="000000"/>
                </a:solidFill>
                <a:latin typeface="Times New Roman"/>
                <a:ea typeface="Courier-BoldOblique"/>
              </a:rPr>
              <a:t>, including the </a:t>
            </a:r>
            <a:r>
              <a:rPr lang="en-US" sz="2400" b="1" i="1" strike="noStrike" spc="-1">
                <a:solidFill>
                  <a:srgbClr val="000000"/>
                </a:solidFill>
                <a:latin typeface="Courier-BoldOblique"/>
                <a:ea typeface="Courier-BoldOblique"/>
              </a:rPr>
              <a:t>Length </a:t>
            </a:r>
            <a:r>
              <a:rPr lang="en-US" sz="2400" b="0" i="1" strike="noStrike" spc="-1">
                <a:solidFill>
                  <a:srgbClr val="000000"/>
                </a:solidFill>
                <a:latin typeface="Times New Roman"/>
                <a:ea typeface="Times New Roman"/>
              </a:rPr>
              <a:t>property</a:t>
            </a:r>
            <a:r>
              <a:rPr lang="en-US" sz="2400" b="0" strike="noStrike" spc="-1">
                <a:solidFill>
                  <a:srgbClr val="000000"/>
                </a:solidFill>
                <a:latin typeface="Times New Roman"/>
                <a:ea typeface="Times New Roman"/>
              </a:rPr>
              <a:t>.</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CustomShape 1"/>
          <p:cNvSpPr/>
          <p:nvPr/>
        </p:nvSpPr>
        <p:spPr>
          <a:xfrm>
            <a:off x="609480" y="258840"/>
            <a:ext cx="1097100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Declaring an array</a:t>
            </a:r>
            <a:endParaRPr lang="en-US" sz="4400" b="0" strike="noStrike" spc="-1">
              <a:latin typeface="Arial"/>
            </a:endParaRPr>
          </a:p>
        </p:txBody>
      </p:sp>
      <p:sp>
        <p:nvSpPr>
          <p:cNvPr id="872" name="CustomShape 2"/>
          <p:cNvSpPr/>
          <p:nvPr/>
        </p:nvSpPr>
        <p:spPr>
          <a:xfrm>
            <a:off x="609480" y="1097280"/>
            <a:ext cx="10971000" cy="4483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50000"/>
              </a:lnSpc>
              <a:spcBef>
                <a:spcPts val="1417"/>
              </a:spcBef>
            </a:pPr>
            <a:r>
              <a:rPr lang="en-US" sz="2400" b="0" strike="noStrike" spc="-1">
                <a:solidFill>
                  <a:srgbClr val="000000"/>
                </a:solidFill>
                <a:latin typeface="Times New Roman"/>
                <a:ea typeface="DejaVu Sans"/>
              </a:rPr>
              <a:t>To declare an array, the programmer provides the array’s name and data type. The following statement declares the array </a:t>
            </a:r>
            <a:endParaRPr lang="en-US" sz="2400" b="0" strike="noStrike" spc="-1">
              <a:latin typeface="Arial"/>
            </a:endParaRPr>
          </a:p>
          <a:p>
            <a:pPr>
              <a:lnSpc>
                <a:spcPct val="150000"/>
              </a:lnSpc>
              <a:spcBef>
                <a:spcPts val="1417"/>
              </a:spcBef>
            </a:pPr>
            <a:r>
              <a:rPr lang="en-US" sz="2200" b="0" strike="noStrike" spc="-1">
                <a:solidFill>
                  <a:srgbClr val="000000"/>
                </a:solidFill>
                <a:latin typeface="Times New Roman"/>
                <a:ea typeface="DejaVu Sans"/>
              </a:rPr>
              <a:t> </a:t>
            </a:r>
            <a:r>
              <a:rPr lang="en-US" sz="2200" b="1" strike="noStrike" spc="-1">
                <a:solidFill>
                  <a:srgbClr val="2659FF"/>
                </a:solidFill>
                <a:latin typeface="Courier-Bold"/>
                <a:ea typeface="Courier-Bold"/>
              </a:rPr>
              <a:t>Dim </a:t>
            </a:r>
            <a:r>
              <a:rPr lang="en-US" sz="2200" b="1" strike="noStrike" spc="-1">
                <a:solidFill>
                  <a:srgbClr val="000000"/>
                </a:solidFill>
                <a:latin typeface="Courier-Bold"/>
                <a:ea typeface="Courier-Bold"/>
              </a:rPr>
              <a:t>numberArray </a:t>
            </a:r>
            <a:r>
              <a:rPr lang="en-US" sz="2200" b="1" strike="noStrike" spc="-1">
                <a:solidFill>
                  <a:srgbClr val="2659FF"/>
                </a:solidFill>
                <a:latin typeface="Courier-Bold"/>
                <a:ea typeface="Courier-Bold"/>
              </a:rPr>
              <a:t>As Integer</a:t>
            </a:r>
            <a:r>
              <a:rPr lang="en-US" sz="2200" b="1" strike="noStrike" spc="-1">
                <a:solidFill>
                  <a:srgbClr val="000000"/>
                </a:solidFill>
                <a:latin typeface="Courier-Bold"/>
                <a:ea typeface="Courier-Bold"/>
              </a:rPr>
              <a:t>()</a:t>
            </a:r>
            <a:endParaRPr lang="en-US" sz="2200" b="0" strike="noStrike" spc="-1">
              <a:latin typeface="Arial"/>
            </a:endParaRPr>
          </a:p>
        </p:txBody>
      </p:sp>
      <p:sp>
        <p:nvSpPr>
          <p:cNvPr id="873" name="CustomShape 3"/>
          <p:cNvSpPr/>
          <p:nvPr/>
        </p:nvSpPr>
        <p:spPr>
          <a:xfrm>
            <a:off x="609480" y="2926080"/>
            <a:ext cx="10636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The parentheses that follow the data type indicate that </a:t>
            </a:r>
            <a:r>
              <a:rPr lang="en-US" sz="2400" b="1" strike="noStrike" spc="-1">
                <a:solidFill>
                  <a:srgbClr val="000000"/>
                </a:solidFill>
                <a:latin typeface="Courier-Bold"/>
                <a:ea typeface="Courier-Bold"/>
              </a:rPr>
              <a:t>numberArray </a:t>
            </a:r>
            <a:r>
              <a:rPr lang="en-US" sz="2400" b="0" strike="noStrike" spc="-1">
                <a:solidFill>
                  <a:srgbClr val="000000"/>
                </a:solidFill>
                <a:latin typeface="Times New Roman"/>
                <a:ea typeface="Times New Roman"/>
              </a:rPr>
              <a:t>is an array</a:t>
            </a:r>
            <a:r>
              <a:rPr lang="en-US" sz="1000" b="0" strike="noStrike" spc="-1">
                <a:solidFill>
                  <a:srgbClr val="000000"/>
                </a:solidFill>
                <a:latin typeface="Times New Roman"/>
                <a:ea typeface="Times New Roman"/>
              </a:rPr>
              <a:t>.</a:t>
            </a:r>
            <a:endParaRPr lang="en-US" sz="1000" b="0" strike="noStrike" spc="-1">
              <a:latin typeface="Arial"/>
            </a:endParaRPr>
          </a:p>
        </p:txBody>
      </p:sp>
      <p:sp>
        <p:nvSpPr>
          <p:cNvPr id="874" name="CustomShape 4"/>
          <p:cNvSpPr/>
          <p:nvPr/>
        </p:nvSpPr>
        <p:spPr>
          <a:xfrm>
            <a:off x="672840" y="3474720"/>
            <a:ext cx="101160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Before the array can be used, the programmer must specify the size of the array and allocate memory for the array, using keyword </a:t>
            </a:r>
            <a:r>
              <a:rPr lang="en-US" sz="2400" b="1" strike="noStrike" spc="-1">
                <a:solidFill>
                  <a:srgbClr val="000000"/>
                </a:solidFill>
                <a:latin typeface="Courier-Bold"/>
                <a:ea typeface="Courier-Bold"/>
              </a:rPr>
              <a:t>New</a:t>
            </a:r>
            <a:endParaRPr lang="en-US" sz="2400" b="0" strike="noStrike" spc="-1">
              <a:latin typeface="Arial"/>
            </a:endParaRPr>
          </a:p>
        </p:txBody>
      </p:sp>
      <p:sp>
        <p:nvSpPr>
          <p:cNvPr id="875" name="CustomShape 5"/>
          <p:cNvSpPr/>
          <p:nvPr/>
        </p:nvSpPr>
        <p:spPr>
          <a:xfrm>
            <a:off x="609480" y="4389120"/>
            <a:ext cx="1081944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The value stored in the array variable is actually a </a:t>
            </a:r>
            <a:r>
              <a:rPr lang="en-US" sz="2400" b="1" i="1" strike="noStrike" spc="-1">
                <a:solidFill>
                  <a:srgbClr val="000000"/>
                </a:solidFill>
                <a:latin typeface="Times New Roman"/>
                <a:ea typeface="Times New Roman"/>
              </a:rPr>
              <a:t>reference </a:t>
            </a:r>
            <a:r>
              <a:rPr lang="en-US" sz="2400" b="0" strike="noStrike" spc="-1">
                <a:solidFill>
                  <a:srgbClr val="000000"/>
                </a:solidFill>
                <a:latin typeface="Times New Roman"/>
                <a:ea typeface="Times New Roman"/>
              </a:rPr>
              <a:t>to the location in the computer’s memory where the array object is created.</a:t>
            </a:r>
            <a:endParaRPr lang="en-US" sz="2400" b="0" strike="noStrike" spc="-1">
              <a:latin typeface="Arial"/>
            </a:endParaRPr>
          </a:p>
        </p:txBody>
      </p:sp>
      <p:sp>
        <p:nvSpPr>
          <p:cNvPr id="876" name="CustomShape 6"/>
          <p:cNvSpPr/>
          <p:nvPr/>
        </p:nvSpPr>
        <p:spPr>
          <a:xfrm>
            <a:off x="609480" y="5236920"/>
            <a:ext cx="108194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All non primitive-type variables are reference variables (normally called </a:t>
            </a:r>
            <a:r>
              <a:rPr lang="en-US" sz="2400" b="1" i="1" strike="noStrike" spc="-1">
                <a:solidFill>
                  <a:srgbClr val="000000"/>
                </a:solidFill>
                <a:latin typeface="Times New Roman"/>
                <a:ea typeface="Times New Roman"/>
              </a:rPr>
              <a:t>references</a:t>
            </a:r>
            <a:r>
              <a:rPr lang="en-US" sz="1000" b="0" strike="noStrike" spc="-1">
                <a:solidFill>
                  <a:srgbClr val="000000"/>
                </a:solidFill>
                <a:latin typeface="Times New Roman"/>
                <a:ea typeface="Times New Roman"/>
              </a:rPr>
              <a:t>).</a:t>
            </a:r>
            <a:endParaRPr lang="en-US"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CustomShape 1"/>
          <p:cNvSpPr/>
          <p:nvPr/>
        </p:nvSpPr>
        <p:spPr>
          <a:xfrm>
            <a:off x="548640" y="507240"/>
            <a:ext cx="10971000" cy="954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2400" b="0" strike="noStrike" spc="-1">
                <a:solidFill>
                  <a:srgbClr val="000000"/>
                </a:solidFill>
                <a:latin typeface="Times New Roman"/>
                <a:ea typeface="DejaVu Sans"/>
              </a:rPr>
              <a:t>To allocate memory for the array </a:t>
            </a:r>
            <a:r>
              <a:rPr lang="en-US" sz="2400" b="1" strike="noStrike" spc="-1">
                <a:solidFill>
                  <a:srgbClr val="000000"/>
                </a:solidFill>
                <a:latin typeface="Courier-Bold"/>
                <a:ea typeface="Courier-Bold"/>
              </a:rPr>
              <a:t>numberArray </a:t>
            </a:r>
            <a:r>
              <a:rPr lang="en-US" sz="2400" b="0" strike="noStrike" spc="-1">
                <a:solidFill>
                  <a:srgbClr val="000000"/>
                </a:solidFill>
                <a:latin typeface="Times New Roman"/>
                <a:ea typeface="Courier-Bold"/>
              </a:rPr>
              <a:t>after it has been declared, the statement </a:t>
            </a:r>
            <a:r>
              <a:rPr lang="en-US" sz="2400" b="1" strike="noStrike" spc="-1">
                <a:solidFill>
                  <a:srgbClr val="000000"/>
                </a:solidFill>
                <a:latin typeface="Courier-Bold"/>
                <a:ea typeface="Courier-Bold"/>
              </a:rPr>
              <a:t>numberArray = </a:t>
            </a:r>
            <a:r>
              <a:rPr lang="en-US" sz="2400" b="1" strike="noStrike" spc="-1">
                <a:solidFill>
                  <a:srgbClr val="2659FF"/>
                </a:solidFill>
                <a:latin typeface="Courier-Bold"/>
                <a:ea typeface="Courier-Bold"/>
              </a:rPr>
              <a:t>New Integer</a:t>
            </a:r>
            <a:r>
              <a:rPr lang="en-US" sz="2400" b="1" strike="noStrike" spc="-1">
                <a:solidFill>
                  <a:srgbClr val="000000"/>
                </a:solidFill>
                <a:latin typeface="Courier-Bold"/>
                <a:ea typeface="Courier-Bold"/>
              </a:rPr>
              <a:t>(</a:t>
            </a:r>
            <a:r>
              <a:rPr lang="en-US" sz="2400" b="1" strike="noStrike" spc="-1">
                <a:solidFill>
                  <a:srgbClr val="40DAFF"/>
                </a:solidFill>
                <a:latin typeface="Courier-Bold"/>
                <a:ea typeface="Courier-Bold"/>
              </a:rPr>
              <a:t>11</a:t>
            </a:r>
            <a:r>
              <a:rPr lang="en-US" sz="2400" b="1" strike="noStrike" spc="-1">
                <a:solidFill>
                  <a:srgbClr val="000000"/>
                </a:solidFill>
                <a:latin typeface="Courier-Bold"/>
                <a:ea typeface="Courier-Bold"/>
              </a:rPr>
              <a:t>) {}</a:t>
            </a:r>
            <a:endParaRPr lang="en-US" sz="2400" b="0" strike="noStrike" spc="-1">
              <a:latin typeface="Arial"/>
            </a:endParaRPr>
          </a:p>
        </p:txBody>
      </p:sp>
      <p:sp>
        <p:nvSpPr>
          <p:cNvPr id="878" name="CustomShape 2"/>
          <p:cNvSpPr/>
          <p:nvPr/>
        </p:nvSpPr>
        <p:spPr>
          <a:xfrm>
            <a:off x="584280" y="1630080"/>
            <a:ext cx="107532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The required braces (</a:t>
            </a:r>
            <a:r>
              <a:rPr lang="en-US" sz="2400" b="1" strike="noStrike" spc="-1">
                <a:solidFill>
                  <a:srgbClr val="000000"/>
                </a:solidFill>
                <a:latin typeface="Courier-Bold"/>
                <a:ea typeface="Courier-Bold"/>
              </a:rPr>
              <a:t>{ </a:t>
            </a:r>
            <a:r>
              <a:rPr lang="en-US" sz="2400" b="0" strike="noStrike" spc="-1">
                <a:solidFill>
                  <a:srgbClr val="000000"/>
                </a:solidFill>
                <a:latin typeface="Times New Roman"/>
                <a:ea typeface="Courier-Bold"/>
              </a:rPr>
              <a:t>and </a:t>
            </a:r>
            <a:r>
              <a:rPr lang="en-US" sz="2400" b="1" strike="noStrike" spc="-1">
                <a:solidFill>
                  <a:srgbClr val="000000"/>
                </a:solidFill>
                <a:latin typeface="Courier-Bold"/>
                <a:ea typeface="Courier-Bold"/>
              </a:rPr>
              <a:t>}</a:t>
            </a:r>
            <a:r>
              <a:rPr lang="en-US" sz="2400" b="0" strike="noStrike" spc="-1">
                <a:solidFill>
                  <a:srgbClr val="000000"/>
                </a:solidFill>
                <a:latin typeface="Times New Roman"/>
                <a:ea typeface="Courier-Bold"/>
              </a:rPr>
              <a:t>) are called an </a:t>
            </a:r>
            <a:r>
              <a:rPr lang="en-US" sz="2400" b="0" i="1" strike="noStrike" spc="-1">
                <a:solidFill>
                  <a:srgbClr val="000000"/>
                </a:solidFill>
                <a:latin typeface="Times New Roman"/>
                <a:ea typeface="Times New Roman"/>
              </a:rPr>
              <a:t>initializer list </a:t>
            </a:r>
            <a:r>
              <a:rPr lang="en-US" sz="2400" b="0" strike="noStrike" spc="-1">
                <a:solidFill>
                  <a:srgbClr val="000000"/>
                </a:solidFill>
                <a:latin typeface="Times New Roman"/>
                <a:ea typeface="Times New Roman"/>
              </a:rPr>
              <a:t>and specify the initial values of the elements in the array.</a:t>
            </a:r>
            <a:endParaRPr lang="en-US" sz="2400" b="0" strike="noStrike" spc="-1">
              <a:latin typeface="Arial"/>
            </a:endParaRPr>
          </a:p>
        </p:txBody>
      </p:sp>
      <p:sp>
        <p:nvSpPr>
          <p:cNvPr id="879" name="CustomShape 3"/>
          <p:cNvSpPr/>
          <p:nvPr/>
        </p:nvSpPr>
        <p:spPr>
          <a:xfrm>
            <a:off x="648720" y="2802240"/>
            <a:ext cx="109630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When the initializer list is empty, the elements in the array are initialized to the default value for the data type of the elements of the array. The default value is </a:t>
            </a:r>
            <a:r>
              <a:rPr lang="en-US" sz="2400" b="1" strike="noStrike" spc="-1">
                <a:solidFill>
                  <a:srgbClr val="000000"/>
                </a:solidFill>
                <a:latin typeface="Courier-Bold"/>
                <a:ea typeface="Courier-Bold"/>
              </a:rPr>
              <a:t>0 </a:t>
            </a:r>
            <a:r>
              <a:rPr lang="en-US" sz="2400" b="0" strike="noStrike" spc="-1">
                <a:solidFill>
                  <a:srgbClr val="000000"/>
                </a:solidFill>
                <a:latin typeface="Times New Roman"/>
                <a:ea typeface="Courier-Bold"/>
              </a:rPr>
              <a:t>for numeric primitive data-type variables, </a:t>
            </a:r>
            <a:r>
              <a:rPr lang="en-US" sz="2400" b="1" strike="noStrike" spc="-1">
                <a:solidFill>
                  <a:srgbClr val="000000"/>
                </a:solidFill>
                <a:latin typeface="Courier-Bold"/>
                <a:ea typeface="Courier-Bold"/>
              </a:rPr>
              <a:t>False </a:t>
            </a:r>
            <a:r>
              <a:rPr lang="en-US" sz="2400" b="0" strike="noStrike" spc="-1">
                <a:solidFill>
                  <a:srgbClr val="000000"/>
                </a:solidFill>
                <a:latin typeface="Times New Roman"/>
                <a:ea typeface="Courier-Bold"/>
              </a:rPr>
              <a:t>for </a:t>
            </a:r>
            <a:r>
              <a:rPr lang="en-US" sz="2400" b="1" strike="noStrike" spc="-1">
                <a:solidFill>
                  <a:srgbClr val="000000"/>
                </a:solidFill>
                <a:latin typeface="Courier-Bold"/>
                <a:ea typeface="Courier-Bold"/>
              </a:rPr>
              <a:t>Boolean </a:t>
            </a:r>
            <a:r>
              <a:rPr lang="en-US" sz="2400" b="0" strike="noStrike" spc="-1">
                <a:solidFill>
                  <a:srgbClr val="000000"/>
                </a:solidFill>
                <a:latin typeface="Times New Roman"/>
                <a:ea typeface="Courier-Bold"/>
              </a:rPr>
              <a:t>variables and </a:t>
            </a:r>
            <a:r>
              <a:rPr lang="en-US" sz="2400" b="1" strike="noStrike" spc="-1">
                <a:solidFill>
                  <a:srgbClr val="000000"/>
                </a:solidFill>
                <a:latin typeface="Courier-Bold"/>
                <a:ea typeface="Courier-Bold"/>
              </a:rPr>
              <a:t>Nothing </a:t>
            </a:r>
            <a:r>
              <a:rPr lang="en-US" sz="2400" b="0" strike="noStrike" spc="-1">
                <a:solidFill>
                  <a:srgbClr val="000000"/>
                </a:solidFill>
                <a:latin typeface="Times New Roman"/>
                <a:ea typeface="Courier-Bold"/>
              </a:rPr>
              <a:t>for references.</a:t>
            </a:r>
            <a:endParaRPr lang="en-US" sz="2400" b="0" strike="noStrike" spc="-1">
              <a:latin typeface="Arial"/>
            </a:endParaRPr>
          </a:p>
        </p:txBody>
      </p:sp>
      <p:sp>
        <p:nvSpPr>
          <p:cNvPr id="880" name="CustomShape 4"/>
          <p:cNvSpPr/>
          <p:nvPr/>
        </p:nvSpPr>
        <p:spPr>
          <a:xfrm>
            <a:off x="640080" y="4572000"/>
            <a:ext cx="106974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Times New Roman"/>
                <a:ea typeface="DejaVu Sans"/>
              </a:rPr>
              <a:t>Keyword </a:t>
            </a:r>
            <a:r>
              <a:rPr lang="en-US" sz="2400" b="1" strike="noStrike" spc="-1">
                <a:solidFill>
                  <a:srgbClr val="000000"/>
                </a:solidFill>
                <a:latin typeface="Courier-Bold"/>
                <a:ea typeface="Courier-Bold"/>
              </a:rPr>
              <a:t>Nothing </a:t>
            </a:r>
            <a:r>
              <a:rPr lang="en-US" sz="2400" b="0" strike="noStrike" spc="-1">
                <a:solidFill>
                  <a:srgbClr val="000000"/>
                </a:solidFill>
                <a:latin typeface="Times New Roman"/>
                <a:ea typeface="Courier-Bold"/>
              </a:rPr>
              <a:t>denotes an empty reference (i.e., a value indicating that a reference variable has not been assigned an address in the computer’s  memory).</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Program Compilation</a:t>
            </a:r>
            <a:endParaRPr lang="en-US" sz="4400" b="0" strike="noStrike" spc="-1">
              <a:latin typeface="Arial"/>
            </a:endParaRPr>
          </a:p>
        </p:txBody>
      </p:sp>
      <p:sp>
        <p:nvSpPr>
          <p:cNvPr id="525" name="CustomShape 2"/>
          <p:cNvSpPr/>
          <p:nvPr/>
        </p:nvSpPr>
        <p:spPr>
          <a:xfrm>
            <a:off x="838080" y="1544040"/>
            <a:ext cx="10512000" cy="471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csc.exe  - C # Compiler</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vbc.exe – VB Compiler</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 name="Picture 880"/>
          <p:cNvPicPr/>
          <p:nvPr/>
        </p:nvPicPr>
        <p:blipFill>
          <a:blip r:embed="rId2"/>
          <a:stretch/>
        </p:blipFill>
        <p:spPr>
          <a:xfrm>
            <a:off x="617400" y="640080"/>
            <a:ext cx="6868800" cy="1004760"/>
          </a:xfrm>
          <a:prstGeom prst="rect">
            <a:avLst/>
          </a:prstGeom>
          <a:ln>
            <a:noFill/>
          </a:ln>
        </p:spPr>
      </p:pic>
      <p:pic>
        <p:nvPicPr>
          <p:cNvPr id="882" name="Picture 881"/>
          <p:cNvPicPr/>
          <p:nvPr/>
        </p:nvPicPr>
        <p:blipFill>
          <a:blip r:embed="rId3"/>
          <a:stretch/>
        </p:blipFill>
        <p:spPr>
          <a:xfrm>
            <a:off x="640080" y="1828800"/>
            <a:ext cx="8199000" cy="639000"/>
          </a:xfrm>
          <a:prstGeom prst="rect">
            <a:avLst/>
          </a:prstGeom>
          <a:ln>
            <a:noFill/>
          </a:ln>
        </p:spPr>
      </p:pic>
      <p:pic>
        <p:nvPicPr>
          <p:cNvPr id="883" name="Picture 882"/>
          <p:cNvPicPr/>
          <p:nvPr/>
        </p:nvPicPr>
        <p:blipFill>
          <a:blip r:embed="rId4"/>
          <a:stretch/>
        </p:blipFill>
        <p:spPr>
          <a:xfrm>
            <a:off x="770040" y="2823480"/>
            <a:ext cx="6086880" cy="641520"/>
          </a:xfrm>
          <a:prstGeom prst="rect">
            <a:avLst/>
          </a:prstGeom>
          <a:ln>
            <a:noFill/>
          </a:ln>
        </p:spPr>
      </p:pic>
      <p:sp>
        <p:nvSpPr>
          <p:cNvPr id="884" name="CustomShape 1"/>
          <p:cNvSpPr/>
          <p:nvPr/>
        </p:nvSpPr>
        <p:spPr>
          <a:xfrm>
            <a:off x="822960" y="4114800"/>
            <a:ext cx="85942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Arial"/>
                <a:ea typeface="DejaVu Sans"/>
              </a:rPr>
              <a:t>Demonstrate CreateArray.vb </a:t>
            </a:r>
            <a:r>
              <a:rPr lang="en-US" sz="1800" b="0" strike="noStrike" spc="-1">
                <a:solidFill>
                  <a:srgbClr val="000000"/>
                </a:solidFill>
                <a:latin typeface="Arial"/>
                <a:ea typeface="DejaVu Sans"/>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CustomShape 1"/>
          <p:cNvSpPr/>
          <p:nvPr/>
        </p:nvSpPr>
        <p:spPr>
          <a:xfrm>
            <a:off x="609480" y="510120"/>
            <a:ext cx="10971000" cy="670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Initialize the values in Array</a:t>
            </a:r>
            <a:endParaRPr lang="en-US" sz="4400" b="0" strike="noStrike" spc="-1">
              <a:latin typeface="Arial"/>
            </a:endParaRPr>
          </a:p>
        </p:txBody>
      </p:sp>
      <p:sp>
        <p:nvSpPr>
          <p:cNvPr id="886"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InitArray.vb</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SumArray.vb</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CustomShape 1"/>
          <p:cNvSpPr/>
          <p:nvPr/>
        </p:nvSpPr>
        <p:spPr>
          <a:xfrm>
            <a:off x="609480" y="510120"/>
            <a:ext cx="10971000" cy="670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Passing arrays to procedures</a:t>
            </a:r>
            <a:endParaRPr lang="en-US" sz="4400" b="0" strike="noStrike" spc="-1">
              <a:latin typeface="Arial"/>
            </a:endParaRPr>
          </a:p>
        </p:txBody>
      </p:sp>
      <p:pic>
        <p:nvPicPr>
          <p:cNvPr id="888" name="Picture 887"/>
          <p:cNvPicPr/>
          <p:nvPr/>
        </p:nvPicPr>
        <p:blipFill>
          <a:blip r:embed="rId2"/>
          <a:stretch/>
        </p:blipFill>
        <p:spPr>
          <a:xfrm>
            <a:off x="822960" y="1554480"/>
            <a:ext cx="10336320" cy="3170520"/>
          </a:xfrm>
          <a:prstGeom prst="rect">
            <a:avLst/>
          </a:prstGeom>
          <a:ln>
            <a:noFill/>
          </a:ln>
        </p:spPr>
      </p:pic>
      <p:pic>
        <p:nvPicPr>
          <p:cNvPr id="889" name="Picture 888"/>
          <p:cNvPicPr/>
          <p:nvPr/>
        </p:nvPicPr>
        <p:blipFill>
          <a:blip r:embed="rId3"/>
          <a:stretch/>
        </p:blipFill>
        <p:spPr>
          <a:xfrm>
            <a:off x="771840" y="5029200"/>
            <a:ext cx="9241560" cy="639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CustomShape 1"/>
          <p:cNvSpPr/>
          <p:nvPr/>
        </p:nvSpPr>
        <p:spPr>
          <a:xfrm>
            <a:off x="609480" y="273240"/>
            <a:ext cx="10971000" cy="1144080"/>
          </a:xfrm>
          <a:prstGeom prst="rect">
            <a:avLst/>
          </a:prstGeom>
          <a:noFill/>
          <a:ln>
            <a:noFill/>
          </a:ln>
        </p:spPr>
        <p:style>
          <a:lnRef idx="0">
            <a:scrgbClr r="0" g="0" b="0"/>
          </a:lnRef>
          <a:fillRef idx="0">
            <a:scrgbClr r="0" g="0" b="0"/>
          </a:fillRef>
          <a:effectRef idx="0">
            <a:scrgbClr r="0" g="0" b="0"/>
          </a:effectRef>
          <a:fontRef idx="minor"/>
        </p:style>
      </p:sp>
      <p:sp>
        <p:nvSpPr>
          <p:cNvPr id="891" name="CustomShape 2"/>
          <p:cNvSpPr/>
          <p:nvPr/>
        </p:nvSpPr>
        <p:spPr>
          <a:xfrm>
            <a:off x="609480" y="1604520"/>
            <a:ext cx="109710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50000"/>
              </a:lnSpc>
              <a:spcBef>
                <a:spcPts val="1417"/>
              </a:spcBef>
              <a:buClr>
                <a:srgbClr val="000000"/>
              </a:buClr>
              <a:buSzPct val="45000"/>
              <a:buFont typeface="Wingdings" charset="2"/>
              <a:buChar char=""/>
            </a:pPr>
            <a:r>
              <a:rPr lang="en-US" sz="3200" b="0" strike="noStrike" spc="-1">
                <a:solidFill>
                  <a:srgbClr val="000000"/>
                </a:solidFill>
                <a:latin typeface="Times New Roman"/>
                <a:ea typeface="DejaVu Sans"/>
              </a:rPr>
              <a:t>Is  operator</a:t>
            </a:r>
            <a:r>
              <a:rPr lang="en-US" sz="3200" b="0" strike="noStrike" spc="-1">
                <a:solidFill>
                  <a:srgbClr val="000000"/>
                </a:solidFill>
                <a:latin typeface="Arial"/>
                <a:ea typeface="DejaVu Sans"/>
              </a:rPr>
              <a:t> – used to compare two references to check if they are pointing / referencing to same object.</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ArrayReferenceTest.vb</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CustomShape 1"/>
          <p:cNvSpPr/>
          <p:nvPr/>
        </p:nvSpPr>
        <p:spPr>
          <a:xfrm>
            <a:off x="609480" y="647280"/>
            <a:ext cx="10971360" cy="396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2600" b="1" strike="noStrike" spc="-1">
                <a:solidFill>
                  <a:srgbClr val="000000"/>
                </a:solidFill>
                <a:latin typeface="Arial"/>
                <a:ea typeface="DejaVu Sans"/>
              </a:rPr>
              <a:t>Multidimensional Rectangular Array and Jagged Array</a:t>
            </a:r>
            <a:endParaRPr lang="en-US" sz="2600" b="0" strike="noStrike" spc="-1">
              <a:latin typeface="Arial"/>
            </a:endParaRPr>
          </a:p>
        </p:txBody>
      </p:sp>
      <p:sp>
        <p:nvSpPr>
          <p:cNvPr id="893" name="CustomShape 2"/>
          <p:cNvSpPr/>
          <p:nvPr/>
        </p:nvSpPr>
        <p:spPr>
          <a:xfrm>
            <a:off x="609480" y="1604520"/>
            <a:ext cx="1097136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One-dimensional Array – single sub-scripted array </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with one row of values. </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Multi-dimensional Array – multi- sub scripted array </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with multiple rows of values</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two or more indices to access array element</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of arrays</a:t>
            </a:r>
            <a:endParaRPr lang="en-US" sz="3200" b="0" strike="noStrike" spc="-1">
              <a:latin typeface="Arial"/>
            </a:endParaRPr>
          </a:p>
          <a:p>
            <a:pPr>
              <a:lnSpc>
                <a:spcPct val="100000"/>
              </a:lnSpc>
              <a:spcBef>
                <a:spcPts val="1417"/>
              </a:spcBef>
            </a:pP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CustomShape 1"/>
          <p:cNvSpPr/>
          <p:nvPr/>
        </p:nvSpPr>
        <p:spPr>
          <a:xfrm>
            <a:off x="609480" y="510120"/>
            <a:ext cx="10971360" cy="670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Two dimensional array</a:t>
            </a:r>
            <a:endParaRPr lang="en-US" sz="4400" b="0" strike="noStrike" spc="-1">
              <a:latin typeface="Arial"/>
            </a:endParaRPr>
          </a:p>
        </p:txBody>
      </p:sp>
      <p:sp>
        <p:nvSpPr>
          <p:cNvPr id="895" name="CustomShape 2"/>
          <p:cNvSpPr/>
          <p:nvPr/>
        </p:nvSpPr>
        <p:spPr>
          <a:xfrm>
            <a:off x="609480" y="1604520"/>
            <a:ext cx="1097136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Double- sub scripted array</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Array with multiple rows of values</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pic>
        <p:nvPicPr>
          <p:cNvPr id="896" name="Picture 895"/>
          <p:cNvPicPr/>
          <p:nvPr/>
        </p:nvPicPr>
        <p:blipFill>
          <a:blip r:embed="rId2"/>
          <a:stretch/>
        </p:blipFill>
        <p:spPr>
          <a:xfrm>
            <a:off x="1005840" y="2926080"/>
            <a:ext cx="5302800" cy="363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CustomShape 1"/>
          <p:cNvSpPr/>
          <p:nvPr/>
        </p:nvSpPr>
        <p:spPr>
          <a:xfrm>
            <a:off x="609480" y="510120"/>
            <a:ext cx="10971360" cy="670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Types of multi-dimensional array</a:t>
            </a:r>
            <a:endParaRPr lang="en-US" sz="4400" b="0" strike="noStrike" spc="-1">
              <a:latin typeface="Arial"/>
            </a:endParaRPr>
          </a:p>
        </p:txBody>
      </p:sp>
      <p:sp>
        <p:nvSpPr>
          <p:cNvPr id="898" name="CustomShape 2"/>
          <p:cNvSpPr/>
          <p:nvPr/>
        </p:nvSpPr>
        <p:spPr>
          <a:xfrm>
            <a:off x="609480" y="1604520"/>
            <a:ext cx="1097136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28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1. Rectangular Array  - with rows and columns </a:t>
            </a:r>
            <a:endParaRPr lang="en-US" sz="26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    - each row has equal number of columns  </a:t>
            </a:r>
            <a:endParaRPr lang="en-US" sz="26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2. Jagged Array – with rows and columns</a:t>
            </a:r>
            <a:endParaRPr lang="en-US" sz="26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r>
              <a:rPr lang="en-US" sz="2600" b="0" strike="noStrike" spc="-1">
                <a:solidFill>
                  <a:srgbClr val="000000"/>
                </a:solidFill>
                <a:latin typeface="Arial"/>
                <a:ea typeface="DejaVu Sans"/>
              </a:rPr>
              <a:t> each row may have unequal number of columns</a:t>
            </a:r>
            <a:endParaRPr lang="en-US" sz="2600" b="0" strike="noStrike" spc="-1">
              <a:latin typeface="Arial"/>
            </a:endParaRPr>
          </a:p>
          <a:p>
            <a:pPr>
              <a:lnSpc>
                <a:spcPct val="100000"/>
              </a:lnSpc>
              <a:spcBef>
                <a:spcPts val="1417"/>
              </a:spcBef>
            </a:pPr>
            <a:endParaRPr lang="en-US" sz="2600" b="0" strike="noStrike" spc="-1">
              <a:latin typeface="Arial"/>
            </a:endParaRPr>
          </a:p>
        </p:txBody>
      </p:sp>
      <p:pic>
        <p:nvPicPr>
          <p:cNvPr id="899" name="Picture 898"/>
          <p:cNvPicPr/>
          <p:nvPr/>
        </p:nvPicPr>
        <p:blipFill>
          <a:blip r:embed="rId2"/>
          <a:stretch/>
        </p:blipFill>
        <p:spPr>
          <a:xfrm>
            <a:off x="1642320" y="3843360"/>
            <a:ext cx="4940640" cy="2800800"/>
          </a:xfrm>
          <a:prstGeom prst="rect">
            <a:avLst/>
          </a:prstGeom>
          <a:ln>
            <a:noFill/>
          </a:ln>
        </p:spPr>
      </p:pic>
      <p:sp>
        <p:nvSpPr>
          <p:cNvPr id="900" name="CustomShape 3"/>
          <p:cNvSpPr/>
          <p:nvPr/>
        </p:nvSpPr>
        <p:spPr>
          <a:xfrm>
            <a:off x="7498080" y="4023360"/>
            <a:ext cx="3931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ea typeface="DejaVu Sans"/>
              </a:rPr>
              <a:t>A (i, j)  - where i= row and j = column</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 name="Picture 900"/>
          <p:cNvPicPr/>
          <p:nvPr/>
        </p:nvPicPr>
        <p:blipFill>
          <a:blip r:embed="rId2"/>
          <a:stretch/>
        </p:blipFill>
        <p:spPr>
          <a:xfrm>
            <a:off x="1371600" y="920160"/>
            <a:ext cx="9527040" cy="4646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 name="Picture 901"/>
          <p:cNvPicPr/>
          <p:nvPr/>
        </p:nvPicPr>
        <p:blipFill>
          <a:blip r:embed="rId2"/>
          <a:stretch/>
        </p:blipFill>
        <p:spPr>
          <a:xfrm>
            <a:off x="471240" y="1741680"/>
            <a:ext cx="11140920" cy="3378240"/>
          </a:xfrm>
          <a:prstGeom prst="rect">
            <a:avLst/>
          </a:prstGeom>
          <a:ln>
            <a:noFill/>
          </a:ln>
        </p:spPr>
      </p:pic>
      <p:sp>
        <p:nvSpPr>
          <p:cNvPr id="903" name="CustomShape 1"/>
          <p:cNvSpPr/>
          <p:nvPr/>
        </p:nvSpPr>
        <p:spPr>
          <a:xfrm>
            <a:off x="1280160" y="365760"/>
            <a:ext cx="950904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0" strike="noStrike" spc="-1">
                <a:solidFill>
                  <a:srgbClr val="000000"/>
                </a:solidFill>
                <a:latin typeface="Arial"/>
                <a:ea typeface="DejaVu Sans"/>
              </a:rPr>
              <a:t>Multi-dimensional array declaration and initialization</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CustomShape 1"/>
          <p:cNvSpPr/>
          <p:nvPr/>
        </p:nvSpPr>
        <p:spPr>
          <a:xfrm>
            <a:off x="570600" y="546120"/>
            <a:ext cx="111330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en-US" sz="2400" b="1" i="1" strike="noStrike" spc="-1">
                <a:solidFill>
                  <a:srgbClr val="000000"/>
                </a:solidFill>
                <a:latin typeface="Times New Roman"/>
                <a:ea typeface="Times New Roman"/>
              </a:rPr>
              <a:t>Jagged arrays</a:t>
            </a:r>
            <a:r>
              <a:rPr lang="en-US" sz="2400" b="0" i="1" strike="noStrike" spc="-1">
                <a:solidFill>
                  <a:srgbClr val="000000"/>
                </a:solidFill>
                <a:latin typeface="Times New Roman"/>
                <a:ea typeface="Times New Roman"/>
              </a:rPr>
              <a:t> </a:t>
            </a:r>
            <a:r>
              <a:rPr lang="en-US" sz="2400" b="0" strike="noStrike" spc="-1">
                <a:solidFill>
                  <a:srgbClr val="000000"/>
                </a:solidFill>
                <a:latin typeface="Times New Roman"/>
                <a:ea typeface="Times New Roman"/>
              </a:rPr>
              <a:t>are maintained as arrays of arrays. Unlike rectangular arrays, rows in</a:t>
            </a:r>
            <a:endParaRPr lang="en-US" sz="2400" b="0" strike="noStrike" spc="-1">
              <a:latin typeface="Arial"/>
            </a:endParaRPr>
          </a:p>
          <a:p>
            <a:pPr>
              <a:lnSpc>
                <a:spcPct val="150000"/>
              </a:lnSpc>
            </a:pPr>
            <a:r>
              <a:rPr lang="en-US" sz="2400" b="0" strike="noStrike" spc="-1">
                <a:solidFill>
                  <a:srgbClr val="000000"/>
                </a:solidFill>
                <a:latin typeface="Times New Roman"/>
                <a:ea typeface="Times New Roman"/>
              </a:rPr>
              <a:t>jagged arrays can be of different lengths</a:t>
            </a:r>
            <a:r>
              <a:rPr lang="en-US" sz="1000" b="0" strike="noStrike" spc="-1">
                <a:solidFill>
                  <a:srgbClr val="000000"/>
                </a:solidFill>
                <a:latin typeface="Times New Roman"/>
                <a:ea typeface="Times New Roman"/>
              </a:rPr>
              <a:t>.</a:t>
            </a:r>
            <a:endParaRPr lang="en-US" sz="1000" b="0" strike="noStrike" spc="-1">
              <a:latin typeface="Arial"/>
            </a:endParaRPr>
          </a:p>
        </p:txBody>
      </p:sp>
      <p:pic>
        <p:nvPicPr>
          <p:cNvPr id="905" name="Picture 904"/>
          <p:cNvPicPr/>
          <p:nvPr/>
        </p:nvPicPr>
        <p:blipFill>
          <a:blip r:embed="rId2"/>
          <a:stretch/>
        </p:blipFill>
        <p:spPr>
          <a:xfrm>
            <a:off x="457200" y="1879200"/>
            <a:ext cx="9026640" cy="3057840"/>
          </a:xfrm>
          <a:prstGeom prst="rect">
            <a:avLst/>
          </a:prstGeom>
          <a:ln>
            <a:noFill/>
          </a:ln>
        </p:spPr>
      </p:pic>
      <p:sp>
        <p:nvSpPr>
          <p:cNvPr id="906" name="CustomShape 2"/>
          <p:cNvSpPr/>
          <p:nvPr/>
        </p:nvSpPr>
        <p:spPr>
          <a:xfrm>
            <a:off x="731520" y="5303520"/>
            <a:ext cx="7954560" cy="4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200" b="0" strike="noStrike" spc="-1">
                <a:solidFill>
                  <a:srgbClr val="000000"/>
                </a:solidFill>
                <a:latin typeface="Arial"/>
                <a:ea typeface="DejaVu Sans"/>
              </a:rPr>
              <a:t>Demonstrate</a:t>
            </a:r>
            <a:r>
              <a:rPr lang="en-US" sz="2200" b="1" strike="noStrike" spc="-1">
                <a:solidFill>
                  <a:srgbClr val="000000"/>
                </a:solidFill>
                <a:latin typeface="Arial"/>
                <a:ea typeface="DejaVu Sans"/>
              </a:rPr>
              <a:t> MultiDimensionasArray.vb </a:t>
            </a:r>
            <a:r>
              <a:rPr lang="en-US" sz="2200" b="0" strike="noStrike" spc="-1">
                <a:solidFill>
                  <a:srgbClr val="000000"/>
                </a:solidFill>
                <a:latin typeface="Arial"/>
                <a:ea typeface="DejaVu Sans"/>
              </a:rPr>
              <a:t>here</a:t>
            </a:r>
            <a:endParaRPr lang="en-US"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838080" y="195480"/>
            <a:ext cx="10512000" cy="80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600" b="1" strike="noStrike" spc="-1">
                <a:solidFill>
                  <a:srgbClr val="000000"/>
                </a:solidFill>
                <a:latin typeface="Calibri Light"/>
                <a:ea typeface="DejaVu Sans"/>
              </a:rPr>
              <a:t>Microsoft Visual Studio .Net</a:t>
            </a:r>
            <a:endParaRPr lang="en-US" sz="3600" b="0" strike="noStrike" spc="-1">
              <a:latin typeface="Arial"/>
            </a:endParaRPr>
          </a:p>
        </p:txBody>
      </p:sp>
      <p:sp>
        <p:nvSpPr>
          <p:cNvPr id="527" name="CustomShape 2"/>
          <p:cNvSpPr/>
          <p:nvPr/>
        </p:nvSpPr>
        <p:spPr>
          <a:xfrm>
            <a:off x="838080" y="1083240"/>
            <a:ext cx="10512000" cy="509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यह Micerosoft द्वारा विकसित एक IDE (Integrated Development Environment) है जो की .Net applications को बनाने, सम्पादित करने तथा debug करने में सहायक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यह एक tool है जो की businees-critical तथा mission-critical applications बनाने में प्रयुक्त होता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इसमें हम </a:t>
            </a:r>
            <a:r>
              <a:rPr lang="en-US" sz="2800" b="1" strike="noStrike" spc="-1">
                <a:solidFill>
                  <a:srgbClr val="000000"/>
                </a:solidFill>
                <a:latin typeface="Calibri"/>
                <a:ea typeface="DejaVu Sans"/>
              </a:rPr>
              <a:t>visual programming </a:t>
            </a:r>
            <a:r>
              <a:rPr lang="en-US" sz="2800" b="0" strike="noStrike" spc="-1">
                <a:solidFill>
                  <a:srgbClr val="000000"/>
                </a:solidFill>
                <a:latin typeface="Calibri"/>
                <a:ea typeface="DejaVu Sans"/>
              </a:rPr>
              <a:t>भी कर सकते है अर्थात पूर्व-निर्मित GUI components को drag-and-drop करके application बनाना | </a:t>
            </a:r>
            <a:endParaRPr lang="en-US" sz="2800" b="0" strike="noStrike" spc="-1">
              <a:latin typeface="Arial"/>
            </a:endParaRPr>
          </a:p>
          <a:p>
            <a:pPr>
              <a:lnSpc>
                <a:spcPct val="15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CustomShape 1"/>
          <p:cNvSpPr/>
          <p:nvPr/>
        </p:nvSpPr>
        <p:spPr>
          <a:xfrm>
            <a:off x="609480" y="601560"/>
            <a:ext cx="10971360" cy="487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200" b="1" strike="noStrike" spc="-1">
                <a:solidFill>
                  <a:srgbClr val="000000"/>
                </a:solidFill>
                <a:latin typeface="Arial"/>
                <a:ea typeface="DejaVu Sans"/>
              </a:rPr>
              <a:t>Variable number of parameters to procedure</a:t>
            </a:r>
            <a:endParaRPr lang="en-US" sz="3200" b="0" strike="noStrike" spc="-1">
              <a:latin typeface="Arial"/>
            </a:endParaRPr>
          </a:p>
        </p:txBody>
      </p:sp>
      <p:sp>
        <p:nvSpPr>
          <p:cNvPr id="908" name="CustomShape 2"/>
          <p:cNvSpPr/>
          <p:nvPr/>
        </p:nvSpPr>
        <p:spPr>
          <a:xfrm>
            <a:off x="609480" y="1604520"/>
            <a:ext cx="1097136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ऐसा procedure बनाना संभव है जिसमें arguments की संख्या निश्चित न हो बल्कि variable हो | </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इसके लिए ParamArray keyword का प्रयोग किया जाता है | </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Procedure को pass किये जाने वाले arguments को एक ऐरे में संग्रहित किया जाता है | </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CustomShape 1"/>
          <p:cNvSpPr/>
          <p:nvPr/>
        </p:nvSpPr>
        <p:spPr>
          <a:xfrm>
            <a:off x="609480" y="1604520"/>
            <a:ext cx="1097136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Used for iterating through data structures such as array.</a:t>
            </a:r>
            <a:endParaRPr lang="en-US" sz="3200" b="0" strike="noStrike" spc="-1">
              <a:latin typeface="Arial"/>
            </a:endParaRPr>
          </a:p>
          <a:p>
            <a:pPr marL="432000" indent="-323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 </a:t>
            </a:r>
            <a:endParaRPr lang="en-US" sz="3200" b="0" strike="noStrike" spc="-1">
              <a:latin typeface="Arial"/>
            </a:endParaRPr>
          </a:p>
        </p:txBody>
      </p:sp>
      <p:sp>
        <p:nvSpPr>
          <p:cNvPr id="910" name="CustomShape 2"/>
          <p:cNvSpPr/>
          <p:nvPr/>
        </p:nvSpPr>
        <p:spPr>
          <a:xfrm>
            <a:off x="609480" y="510120"/>
            <a:ext cx="10971360" cy="670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solidFill>
                  <a:srgbClr val="000000"/>
                </a:solidFill>
                <a:latin typeface="Arial"/>
                <a:ea typeface="DejaVu Sans"/>
              </a:rPr>
              <a:t>For Each / Next</a:t>
            </a:r>
            <a:endParaRPr lang="en-US" sz="4400" b="0" strike="noStrike" spc="-1">
              <a:latin typeface="Arial"/>
            </a:endParaRPr>
          </a:p>
        </p:txBody>
      </p:sp>
      <p:pic>
        <p:nvPicPr>
          <p:cNvPr id="911" name="Picture 910"/>
          <p:cNvPicPr/>
          <p:nvPr/>
        </p:nvPicPr>
        <p:blipFill>
          <a:blip r:embed="rId2"/>
          <a:stretch/>
        </p:blipFill>
        <p:spPr>
          <a:xfrm>
            <a:off x="3250800" y="2797560"/>
            <a:ext cx="4945680" cy="2322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CustomShape 1"/>
          <p:cNvSpPr/>
          <p:nvPr/>
        </p:nvSpPr>
        <p:spPr>
          <a:xfrm>
            <a:off x="609480" y="273240"/>
            <a:ext cx="10971360" cy="1144440"/>
          </a:xfrm>
          <a:prstGeom prst="rect">
            <a:avLst/>
          </a:prstGeom>
          <a:noFill/>
          <a:ln>
            <a:noFill/>
          </a:ln>
        </p:spPr>
        <p:style>
          <a:lnRef idx="0">
            <a:scrgbClr r="0" g="0" b="0"/>
          </a:lnRef>
          <a:fillRef idx="0">
            <a:scrgbClr r="0" g="0" b="0"/>
          </a:fillRef>
          <a:effectRef idx="0">
            <a:scrgbClr r="0" g="0" b="0"/>
          </a:effectRef>
          <a:fontRef idx="minor"/>
        </p:style>
      </p:sp>
      <p:sp>
        <p:nvSpPr>
          <p:cNvPr id="913" name="CustomShape 2"/>
          <p:cNvSpPr/>
          <p:nvPr/>
        </p:nvSpPr>
        <p:spPr>
          <a:xfrm>
            <a:off x="609480" y="2678400"/>
            <a:ext cx="10971360" cy="182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50000"/>
              </a:lnSpc>
            </a:pPr>
            <a:r>
              <a:rPr lang="en-US" sz="4000" b="1" strike="noStrike" spc="-1">
                <a:solidFill>
                  <a:srgbClr val="000000"/>
                </a:solidFill>
                <a:latin typeface="Arial"/>
                <a:ea typeface="DejaVu Sans"/>
              </a:rPr>
              <a:t>Object Based Programming</a:t>
            </a:r>
            <a:endParaRPr lang="en-US" sz="4000" b="0" strike="noStrike" spc="-1">
              <a:latin typeface="Arial"/>
            </a:endParaRPr>
          </a:p>
          <a:p>
            <a:pPr algn="ctr">
              <a:lnSpc>
                <a:spcPct val="150000"/>
              </a:lnSpc>
            </a:pPr>
            <a:r>
              <a:rPr lang="en-US" sz="4000" b="1" strike="noStrike" spc="-1">
                <a:solidFill>
                  <a:srgbClr val="000000"/>
                </a:solidFill>
                <a:latin typeface="Arial"/>
                <a:ea typeface="DejaVu Sans"/>
              </a:rPr>
              <a:t>Using VB .Net</a:t>
            </a:r>
            <a:endParaRPr lang="en-US"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CustomShape 1"/>
          <p:cNvSpPr/>
          <p:nvPr/>
        </p:nvSpPr>
        <p:spPr>
          <a:xfrm>
            <a:off x="609480" y="548640"/>
            <a:ext cx="10971360" cy="5032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280">
              <a:lnSpc>
                <a:spcPct val="150000"/>
              </a:lnSpc>
              <a:spcBef>
                <a:spcPts val="1417"/>
              </a:spcBef>
              <a:buClr>
                <a:srgbClr val="000000"/>
              </a:buClr>
              <a:buSzPct val="45000"/>
              <a:buFont typeface="Wingdings" charset="2"/>
              <a:buChar char=""/>
            </a:pPr>
            <a:r>
              <a:rPr lang="en-US" sz="2600" b="1" strike="noStrike" spc="-1">
                <a:solidFill>
                  <a:srgbClr val="000000"/>
                </a:solidFill>
                <a:latin typeface="Arial"/>
                <a:ea typeface="DejaVu Sans"/>
              </a:rPr>
              <a:t>Class</a:t>
            </a:r>
            <a:r>
              <a:rPr lang="en-US" sz="2600" b="0" strike="noStrike" spc="-1">
                <a:solidFill>
                  <a:srgbClr val="000000"/>
                </a:solidFill>
                <a:latin typeface="Arial"/>
                <a:ea typeface="DejaVu Sans"/>
              </a:rPr>
              <a:t> = Variables  (data)   + methods (behaviors) </a:t>
            </a:r>
            <a:endParaRPr lang="en-US" sz="2600" b="0" strike="noStrike" spc="-1">
              <a:latin typeface="Arial"/>
            </a:endParaRPr>
          </a:p>
          <a:p>
            <a:pPr marL="432000" indent="-323280">
              <a:lnSpc>
                <a:spcPct val="15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 </a:t>
            </a:r>
            <a:r>
              <a:rPr lang="en-US" sz="2600" b="1" strike="noStrike" spc="-1">
                <a:solidFill>
                  <a:srgbClr val="000000"/>
                </a:solidFill>
                <a:latin typeface="Arial"/>
                <a:ea typeface="DejaVu Sans"/>
              </a:rPr>
              <a:t>Encapsulation</a:t>
            </a:r>
            <a:r>
              <a:rPr lang="en-US" sz="2600" b="0" strike="noStrike" spc="-1">
                <a:solidFill>
                  <a:srgbClr val="000000"/>
                </a:solidFill>
                <a:latin typeface="Arial"/>
                <a:ea typeface="DejaVu Sans"/>
              </a:rPr>
              <a:t> – combining data and methods together</a:t>
            </a:r>
            <a:endParaRPr lang="en-US" sz="2600" b="0" strike="noStrike" spc="-1">
              <a:latin typeface="Arial"/>
            </a:endParaRPr>
          </a:p>
          <a:p>
            <a:pPr marL="432000" indent="-323280">
              <a:lnSpc>
                <a:spcPct val="150000"/>
              </a:lnSpc>
              <a:spcBef>
                <a:spcPts val="1417"/>
              </a:spcBef>
              <a:buClr>
                <a:srgbClr val="000000"/>
              </a:buClr>
              <a:buSzPct val="45000"/>
              <a:buFont typeface="Wingdings" charset="2"/>
              <a:buChar char=""/>
            </a:pPr>
            <a:r>
              <a:rPr lang="en-US" sz="2600" b="1" strike="noStrike" spc="-1">
                <a:solidFill>
                  <a:srgbClr val="000000"/>
                </a:solidFill>
                <a:latin typeface="Arial"/>
                <a:ea typeface="DejaVu Sans"/>
              </a:rPr>
              <a:t>Information hiding</a:t>
            </a:r>
            <a:r>
              <a:rPr lang="en-US" sz="2600" b="0" strike="noStrike" spc="-1">
                <a:solidFill>
                  <a:srgbClr val="000000"/>
                </a:solidFill>
                <a:latin typeface="Arial"/>
                <a:ea typeface="DejaVu Sans"/>
              </a:rPr>
              <a:t> – One object hides its implementation information from other objects.</a:t>
            </a:r>
            <a:endParaRPr lang="en-US" sz="2600" b="0" strike="noStrike" spc="-1">
              <a:latin typeface="Arial"/>
            </a:endParaRPr>
          </a:p>
          <a:p>
            <a:pPr marL="432000" indent="-323280">
              <a:lnSpc>
                <a:spcPct val="15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Object – instance of a class</a:t>
            </a:r>
            <a:endParaRPr lang="en-US" sz="2600" b="0" strike="noStrike" spc="-1">
              <a:latin typeface="Arial"/>
            </a:endParaRPr>
          </a:p>
          <a:p>
            <a:pPr marL="432000" indent="-323280">
              <a:lnSpc>
                <a:spcPct val="15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Class is a user-defined-type</a:t>
            </a:r>
            <a:endParaRPr lang="en-US" sz="2600" b="0" strike="noStrike" spc="-1">
              <a:latin typeface="Arial"/>
            </a:endParaRPr>
          </a:p>
          <a:p>
            <a:pPr marL="432000" indent="-323280">
              <a:lnSpc>
                <a:spcPct val="15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Abstract Data Type – hide its implementation information</a:t>
            </a:r>
            <a:endParaRPr lang="en-US" sz="2600" b="0" strike="noStrike" spc="-1">
              <a:latin typeface="Arial"/>
            </a:endParaRPr>
          </a:p>
          <a:p>
            <a:pPr>
              <a:lnSpc>
                <a:spcPct val="150000"/>
              </a:lnSpc>
              <a:spcBef>
                <a:spcPts val="1417"/>
              </a:spcBef>
            </a:pP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CustomShape 1"/>
          <p:cNvSpPr/>
          <p:nvPr/>
        </p:nvSpPr>
        <p:spPr>
          <a:xfrm>
            <a:off x="609480" y="457200"/>
            <a:ext cx="10971720" cy="5943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Bef>
                <a:spcPts val="1417"/>
              </a:spcBef>
              <a:buClr>
                <a:srgbClr val="000000"/>
              </a:buClr>
              <a:buSzPct val="45000"/>
              <a:buFont typeface="Wingdings" charset="2"/>
              <a:buChar char=""/>
            </a:pPr>
            <a:r>
              <a:rPr lang="en-US" sz="2600" b="0" strike="noStrike" spc="-1">
                <a:latin typeface="Arial"/>
              </a:rPr>
              <a:t>Project → Add Class</a:t>
            </a:r>
          </a:p>
          <a:p>
            <a:pPr marL="432000" indent="-323640">
              <a:lnSpc>
                <a:spcPct val="100000"/>
              </a:lnSpc>
              <a:spcBef>
                <a:spcPts val="1417"/>
              </a:spcBef>
              <a:buClr>
                <a:srgbClr val="000000"/>
              </a:buClr>
              <a:buSzPct val="45000"/>
              <a:buFont typeface="Wingdings" charset="2"/>
              <a:buChar char=""/>
            </a:pPr>
            <a:r>
              <a:rPr lang="en-US" sz="2600" b="0" strike="noStrike" spc="-1">
                <a:latin typeface="Arial"/>
              </a:rPr>
              <a:t>Inherits – keyword used to inherit existing class</a:t>
            </a:r>
          </a:p>
          <a:p>
            <a:pPr marL="432000" indent="-323640">
              <a:lnSpc>
                <a:spcPct val="100000"/>
              </a:lnSpc>
              <a:spcBef>
                <a:spcPts val="1417"/>
              </a:spcBef>
              <a:buClr>
                <a:srgbClr val="000000"/>
              </a:buClr>
              <a:buSzPct val="45000"/>
              <a:buFont typeface="Wingdings" charset="2"/>
              <a:buChar char=""/>
            </a:pPr>
            <a:r>
              <a:rPr lang="en-US" sz="2600" b="1" strike="noStrike" spc="-1">
                <a:latin typeface="Arial"/>
              </a:rPr>
              <a:t>Class </a:t>
            </a:r>
            <a:endParaRPr lang="en-US" sz="26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2600" b="1" strike="noStrike" spc="-1">
                <a:latin typeface="Arial"/>
              </a:rPr>
              <a:t>………….</a:t>
            </a:r>
            <a:endParaRPr lang="en-US" sz="26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2600" b="1" strike="noStrike" spc="-1">
                <a:latin typeface="Arial"/>
              </a:rPr>
              <a:t>………</a:t>
            </a:r>
            <a:endParaRPr lang="en-US" sz="26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2600" b="1" strike="noStrike" spc="-1">
                <a:latin typeface="Arial"/>
              </a:rPr>
              <a:t>End Class</a:t>
            </a:r>
            <a:endParaRPr lang="en-US" sz="2600" b="0" strike="noStrike" spc="-1">
              <a:latin typeface="Arial"/>
            </a:endParaRPr>
          </a:p>
          <a:p>
            <a:pPr marL="432000" indent="-323640">
              <a:lnSpc>
                <a:spcPct val="100000"/>
              </a:lnSpc>
              <a:spcBef>
                <a:spcPts val="1417"/>
              </a:spcBef>
              <a:buClr>
                <a:srgbClr val="000000"/>
              </a:buClr>
              <a:buSzPct val="45000"/>
              <a:buFont typeface="Wingdings" charset="2"/>
              <a:buChar char=""/>
            </a:pPr>
            <a:r>
              <a:rPr lang="en-US" sz="2600" b="0" strike="noStrike" spc="-1">
                <a:latin typeface="Arial"/>
              </a:rPr>
              <a:t>Public and Private – access specifiers</a:t>
            </a:r>
          </a:p>
          <a:p>
            <a:pPr marL="432000" indent="-323640">
              <a:lnSpc>
                <a:spcPct val="150000"/>
              </a:lnSpc>
              <a:spcBef>
                <a:spcPts val="1417"/>
              </a:spcBef>
              <a:buClr>
                <a:srgbClr val="000000"/>
              </a:buClr>
              <a:buSzPct val="45000"/>
              <a:buFont typeface="Wingdings" charset="2"/>
              <a:buChar char=""/>
            </a:pPr>
            <a:r>
              <a:rPr lang="en-US" sz="2600" b="1" strike="noStrike" spc="-1">
                <a:latin typeface="Arial"/>
              </a:rPr>
              <a:t>Private methods</a:t>
            </a:r>
            <a:r>
              <a:rPr lang="en-US" sz="2600" b="0" strike="noStrike" spc="-1">
                <a:latin typeface="Arial"/>
              </a:rPr>
              <a:t> are called utility methods / helper methods. They can only be called by other methods but not directly.  </a:t>
            </a:r>
          </a:p>
          <a:p>
            <a:pPr marL="432000" indent="-323640">
              <a:lnSpc>
                <a:spcPct val="100000"/>
              </a:lnSpc>
              <a:spcBef>
                <a:spcPts val="1417"/>
              </a:spcBef>
              <a:buClr>
                <a:srgbClr val="000000"/>
              </a:buClr>
              <a:buSzPct val="45000"/>
              <a:buFont typeface="Wingdings" charset="2"/>
              <a:buChar char=""/>
            </a:pPr>
            <a:r>
              <a:rPr lang="en-US" sz="2600" b="1" strike="noStrike" spc="-1">
                <a:latin typeface="Arial"/>
              </a:rPr>
              <a:t>Access methods</a:t>
            </a:r>
            <a:r>
              <a:rPr lang="en-US" sz="2600" b="0" strike="noStrike" spc="-1">
                <a:latin typeface="Arial"/>
              </a:rPr>
              <a:t> – can read and display data </a:t>
            </a:r>
          </a:p>
          <a:p>
            <a:pPr>
              <a:lnSpc>
                <a:spcPct val="100000"/>
              </a:lnSpc>
              <a:spcBef>
                <a:spcPts val="1417"/>
              </a:spcBef>
            </a:pP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CustomShape 1"/>
          <p:cNvSpPr/>
          <p:nvPr/>
        </p:nvSpPr>
        <p:spPr>
          <a:xfrm>
            <a:off x="609480" y="349560"/>
            <a:ext cx="10971720" cy="488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3200" b="0" strike="noStrike" spc="-1">
                <a:latin typeface="Arial"/>
              </a:rPr>
              <a:t>Constructor – New( ) </a:t>
            </a:r>
          </a:p>
        </p:txBody>
      </p:sp>
      <p:sp>
        <p:nvSpPr>
          <p:cNvPr id="917" name="CustomShape 2"/>
          <p:cNvSpPr/>
          <p:nvPr/>
        </p:nvSpPr>
        <p:spPr>
          <a:xfrm>
            <a:off x="609480" y="1188720"/>
            <a:ext cx="10971720" cy="5394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0000"/>
          </a:bodyPr>
          <a:lstStyle/>
          <a:p>
            <a:pPr marL="432000" indent="-323640">
              <a:lnSpc>
                <a:spcPct val="100000"/>
              </a:lnSpc>
              <a:spcBef>
                <a:spcPts val="1417"/>
              </a:spcBef>
              <a:buClr>
                <a:srgbClr val="000000"/>
              </a:buClr>
              <a:buSzPct val="45000"/>
              <a:buFont typeface="Wingdings" charset="2"/>
              <a:buChar char=""/>
            </a:pPr>
            <a:r>
              <a:rPr lang="en-US" sz="3600" b="0" strike="noStrike" spc="-1">
                <a:latin typeface="Times New Roman"/>
              </a:rPr>
              <a:t>New( ) - is a constructor method</a:t>
            </a:r>
            <a:endParaRPr lang="en-US" sz="3600" b="0" strike="noStrike" spc="-1">
              <a:latin typeface="Arial"/>
            </a:endParaRPr>
          </a:p>
          <a:p>
            <a:pPr marL="432000" indent="-323640">
              <a:lnSpc>
                <a:spcPct val="150000"/>
              </a:lnSpc>
              <a:spcBef>
                <a:spcPts val="1417"/>
              </a:spcBef>
              <a:buClr>
                <a:srgbClr val="000000"/>
              </a:buClr>
              <a:buSzPct val="45000"/>
              <a:buFont typeface="Wingdings" charset="2"/>
              <a:buChar char=""/>
            </a:pPr>
            <a:r>
              <a:rPr lang="en-US" sz="3600" b="0" strike="noStrike" spc="-1">
                <a:latin typeface="Times New Roman"/>
              </a:rPr>
              <a:t>There can be more than one constructor methods with different number of parameters. </a:t>
            </a:r>
            <a:endParaRPr lang="en-US" sz="3600" b="0" strike="noStrike" spc="-1">
              <a:latin typeface="Arial"/>
            </a:endParaRPr>
          </a:p>
          <a:p>
            <a:pPr marL="432000" indent="-323640">
              <a:lnSpc>
                <a:spcPct val="150000"/>
              </a:lnSpc>
              <a:spcBef>
                <a:spcPts val="1417"/>
              </a:spcBef>
              <a:buClr>
                <a:srgbClr val="000000"/>
              </a:buClr>
              <a:buSzPct val="45000"/>
              <a:buFont typeface="Wingdings" charset="2"/>
              <a:buChar char=""/>
            </a:pPr>
            <a:r>
              <a:rPr lang="en-US" sz="3600" b="0" strike="noStrike" spc="-1">
                <a:latin typeface="Times New Roman"/>
              </a:rPr>
              <a:t>It is a special method that initializes an object’s instance variables. </a:t>
            </a:r>
            <a:endParaRPr lang="en-US" sz="3600" b="0" strike="noStrike" spc="-1">
              <a:latin typeface="Arial"/>
            </a:endParaRPr>
          </a:p>
          <a:p>
            <a:pPr marL="432000" indent="-323640">
              <a:lnSpc>
                <a:spcPct val="150000"/>
              </a:lnSpc>
              <a:spcBef>
                <a:spcPts val="1417"/>
              </a:spcBef>
              <a:buClr>
                <a:srgbClr val="000000"/>
              </a:buClr>
              <a:buSzPct val="45000"/>
              <a:buFont typeface="Wingdings" charset="2"/>
              <a:buChar char=""/>
            </a:pPr>
            <a:r>
              <a:rPr lang="en-US" sz="3600" b="0" strike="noStrike" spc="-1">
                <a:latin typeface="Times New Roman"/>
                <a:ea typeface="Times New Roman"/>
              </a:rPr>
              <a:t>Constructors can take arguments but cannot return values.</a:t>
            </a:r>
            <a:endParaRPr lang="en-US" sz="3600" b="0" strike="noStrike" spc="-1">
              <a:latin typeface="Arial"/>
            </a:endParaRPr>
          </a:p>
          <a:p>
            <a:pPr marL="432000" indent="-323640">
              <a:lnSpc>
                <a:spcPct val="150000"/>
              </a:lnSpc>
              <a:spcBef>
                <a:spcPts val="1417"/>
              </a:spcBef>
              <a:buClr>
                <a:srgbClr val="000000"/>
              </a:buClr>
              <a:buSzPct val="45000"/>
              <a:buFont typeface="Wingdings" charset="2"/>
              <a:buChar char=""/>
            </a:pPr>
            <a:r>
              <a:rPr lang="en-US" sz="3600" b="0" strike="noStrike" spc="-1">
                <a:latin typeface="Times New Roman"/>
                <a:ea typeface="Times New Roman"/>
              </a:rPr>
              <a:t>Constructors are implemented as Sub procedure.</a:t>
            </a:r>
            <a:endParaRPr lang="en-US" sz="3600" b="0" strike="noStrike" spc="-1">
              <a:latin typeface="Arial"/>
            </a:endParaRPr>
          </a:p>
          <a:p>
            <a:pPr marL="432000" indent="-323640">
              <a:lnSpc>
                <a:spcPct val="150000"/>
              </a:lnSpc>
              <a:spcBef>
                <a:spcPts val="1417"/>
              </a:spcBef>
              <a:buClr>
                <a:srgbClr val="000000"/>
              </a:buClr>
              <a:buSzPct val="45000"/>
              <a:buFont typeface="Wingdings" charset="2"/>
              <a:buChar char=""/>
            </a:pPr>
            <a:r>
              <a:rPr lang="en-US" sz="3600" b="0" strike="noStrike" spc="-1">
                <a:latin typeface="Times New Roman"/>
                <a:ea typeface="Times New Roman"/>
              </a:rPr>
              <a:t>Constructors are public methods of a class.</a:t>
            </a:r>
            <a:endParaRPr lang="en-US"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CustomShape 1"/>
          <p:cNvSpPr/>
          <p:nvPr/>
        </p:nvSpPr>
        <p:spPr>
          <a:xfrm>
            <a:off x="609480" y="548640"/>
            <a:ext cx="10971720" cy="60346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4000"/>
          </a:bodyPr>
          <a:lstStyle/>
          <a:p>
            <a:pPr>
              <a:lnSpc>
                <a:spcPct val="100000"/>
              </a:lnSpc>
            </a:pPr>
            <a:r>
              <a:rPr lang="en-US" sz="2800" b="0" strike="noStrike" spc="-1">
                <a:latin typeface="Times New Roman"/>
                <a:ea typeface="Courier-Bold"/>
              </a:rPr>
              <a:t>"{0}:{1:D2}:{2:D2}"  - D2 means base 10 decimal format with two digit</a:t>
            </a:r>
            <a:endParaRPr lang="en-US" sz="2800" b="0" strike="noStrike" spc="-1">
              <a:latin typeface="Arial"/>
            </a:endParaRPr>
          </a:p>
          <a:p>
            <a:pPr>
              <a:lnSpc>
                <a:spcPct val="100000"/>
              </a:lnSpc>
            </a:pPr>
            <a:r>
              <a:rPr lang="en-US" sz="2800" b="0" strike="noStrike" spc="-1">
                <a:latin typeface="Times New Roman"/>
                <a:ea typeface="Courier-Bold"/>
              </a:rPr>
              <a:t>After defining the class, we can use it as a type in declarations such as</a:t>
            </a:r>
            <a:endParaRPr lang="en-US" sz="2800" b="0" strike="noStrike" spc="-1">
              <a:latin typeface="Arial"/>
            </a:endParaRPr>
          </a:p>
          <a:p>
            <a:pPr>
              <a:lnSpc>
                <a:spcPct val="100000"/>
              </a:lnSpc>
            </a:pPr>
            <a:r>
              <a:rPr lang="en-US" sz="2800" b="0" strike="noStrike" spc="-1">
                <a:solidFill>
                  <a:srgbClr val="2659FF"/>
                </a:solidFill>
                <a:latin typeface="Times New Roman"/>
                <a:ea typeface="Courier-Bold"/>
              </a:rPr>
              <a:t>Dim </a:t>
            </a:r>
            <a:r>
              <a:rPr lang="en-US" sz="2800" b="0" strike="noStrike" spc="-1">
                <a:solidFill>
                  <a:srgbClr val="000000"/>
                </a:solidFill>
                <a:latin typeface="Times New Roman"/>
                <a:ea typeface="Courier-Bold"/>
              </a:rPr>
              <a:t>sunset </a:t>
            </a:r>
            <a:r>
              <a:rPr lang="en-US" sz="2800" b="0" strike="noStrike" spc="-1">
                <a:solidFill>
                  <a:srgbClr val="2659FF"/>
                </a:solidFill>
                <a:latin typeface="Times New Roman"/>
                <a:ea typeface="Courier-Bold"/>
              </a:rPr>
              <a:t>As </a:t>
            </a:r>
            <a:r>
              <a:rPr lang="en-US" sz="2800" b="0" strike="noStrike" spc="-1">
                <a:solidFill>
                  <a:srgbClr val="000000"/>
                </a:solidFill>
                <a:latin typeface="Times New Roman"/>
                <a:ea typeface="Courier-Bold"/>
              </a:rPr>
              <a:t>CTime </a:t>
            </a:r>
            <a:r>
              <a:rPr lang="en-US" sz="2800" b="0" strike="noStrike" spc="-1">
                <a:solidFill>
                  <a:srgbClr val="65FF33"/>
                </a:solidFill>
                <a:latin typeface="Times New Roman"/>
                <a:ea typeface="Courier-Bold"/>
              </a:rPr>
              <a:t>' reference to object of type CTime </a:t>
            </a:r>
            <a:endParaRPr lang="en-US" sz="2800" b="0" strike="noStrike" spc="-1">
              <a:latin typeface="Arial"/>
            </a:endParaRPr>
          </a:p>
          <a:p>
            <a:pPr>
              <a:lnSpc>
                <a:spcPct val="100000"/>
              </a:lnSpc>
            </a:pPr>
            <a:r>
              <a:rPr lang="en-US" sz="2800" b="0" strike="noStrike" spc="-1">
                <a:solidFill>
                  <a:srgbClr val="65FF33"/>
                </a:solidFill>
                <a:latin typeface="Times New Roman"/>
                <a:ea typeface="Courier-Bold"/>
              </a:rPr>
              <a:t>Class CTime = Type</a:t>
            </a:r>
            <a:endParaRPr lang="en-US" sz="2800" b="0" strike="noStrike" spc="-1">
              <a:latin typeface="Arial"/>
            </a:endParaRPr>
          </a:p>
          <a:p>
            <a:pPr>
              <a:lnSpc>
                <a:spcPct val="100000"/>
              </a:lnSpc>
            </a:pPr>
            <a:r>
              <a:rPr lang="en-US" sz="2800" b="0" strike="noStrike" spc="-1">
                <a:solidFill>
                  <a:srgbClr val="65FF33"/>
                </a:solidFill>
                <a:latin typeface="Times New Roman"/>
                <a:ea typeface="Courier-Bold"/>
              </a:rPr>
              <a:t>एक Class से कई objects निर्मित किये जा सकते है | </a:t>
            </a:r>
            <a:endParaRPr lang="en-US" sz="2800" b="0" strike="noStrike" spc="-1">
              <a:latin typeface="Arial"/>
            </a:endParaRPr>
          </a:p>
          <a:p>
            <a:pPr>
              <a:lnSpc>
                <a:spcPct val="150000"/>
              </a:lnSpc>
              <a:spcBef>
                <a:spcPts val="1417"/>
              </a:spcBef>
            </a:pPr>
            <a:r>
              <a:rPr lang="en-US" sz="2800" b="0" strike="noStrike" spc="-1">
                <a:solidFill>
                  <a:srgbClr val="65FF33"/>
                </a:solidFill>
                <a:latin typeface="Times New Roman"/>
                <a:ea typeface="Courier-Bold"/>
              </a:rPr>
              <a:t>प्रोग्रामर अपनी आवश्यकता अनुसार नए Class Type बना सकते है| इसी कारण VB  को Extensible Language कहा जाता है |</a:t>
            </a:r>
            <a:endParaRPr lang="en-US" sz="2800" b="0" strike="noStrike" spc="-1">
              <a:latin typeface="Arial"/>
            </a:endParaRPr>
          </a:p>
          <a:p>
            <a:pPr>
              <a:lnSpc>
                <a:spcPct val="150000"/>
              </a:lnSpc>
              <a:spcBef>
                <a:spcPts val="1417"/>
              </a:spcBef>
            </a:pPr>
            <a:r>
              <a:rPr lang="en-US" sz="2800" b="0" strike="noStrike" spc="-1">
                <a:solidFill>
                  <a:srgbClr val="65FF33"/>
                </a:solidFill>
                <a:latin typeface="Times New Roman"/>
                <a:ea typeface="Courier-Bold"/>
              </a:rPr>
              <a:t>Keyword </a:t>
            </a:r>
            <a:r>
              <a:rPr lang="en-US" sz="2800" b="1" strike="noStrike" spc="-1">
                <a:solidFill>
                  <a:srgbClr val="65FF33"/>
                </a:solidFill>
                <a:latin typeface="Times New Roman"/>
                <a:ea typeface="Courier-Bold"/>
              </a:rPr>
              <a:t>New</a:t>
            </a:r>
            <a:r>
              <a:rPr lang="en-US" sz="2800" b="0" strike="noStrike" spc="-1">
                <a:solidFill>
                  <a:srgbClr val="65FF33"/>
                </a:solidFill>
                <a:latin typeface="Times New Roman"/>
                <a:ea typeface="Courier-Bold"/>
              </a:rPr>
              <a:t> का प्रयोग object को मेमोरी allocate करने में होता है | </a:t>
            </a:r>
            <a:endParaRPr lang="en-US" sz="2800" b="0" strike="noStrike" spc="-1">
              <a:latin typeface="Arial"/>
            </a:endParaRPr>
          </a:p>
          <a:p>
            <a:pPr>
              <a:lnSpc>
                <a:spcPct val="150000"/>
              </a:lnSpc>
              <a:spcBef>
                <a:spcPts val="1417"/>
              </a:spcBef>
            </a:pPr>
            <a:r>
              <a:rPr lang="en-US" sz="2800" b="0" strike="noStrike" spc="-1">
                <a:solidFill>
                  <a:srgbClr val="65FF33"/>
                </a:solidFill>
                <a:latin typeface="Times New Roman"/>
                <a:ea typeface="Courier-Bold"/>
              </a:rPr>
              <a:t>Imports keyword का प्रयोग </a:t>
            </a:r>
            <a:r>
              <a:rPr lang="en-US" sz="2800" b="1" strike="noStrike" spc="-1">
                <a:solidFill>
                  <a:srgbClr val="65FF33"/>
                </a:solidFill>
                <a:latin typeface="Times New Roman"/>
                <a:ea typeface="Courier-Bold"/>
              </a:rPr>
              <a:t>namesapce</a:t>
            </a:r>
            <a:r>
              <a:rPr lang="en-US" sz="2800" b="0" strike="noStrike" spc="-1">
                <a:solidFill>
                  <a:srgbClr val="65FF33"/>
                </a:solidFill>
                <a:latin typeface="Times New Roman"/>
                <a:ea typeface="Courier-Bold"/>
              </a:rPr>
              <a:t> को import करने के लिए होता है |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CustomShape 1"/>
          <p:cNvSpPr/>
          <p:nvPr/>
        </p:nvSpPr>
        <p:spPr>
          <a:xfrm>
            <a:off x="609480" y="273240"/>
            <a:ext cx="10971720" cy="1144800"/>
          </a:xfrm>
          <a:prstGeom prst="rect">
            <a:avLst/>
          </a:prstGeom>
          <a:noFill/>
          <a:ln>
            <a:noFill/>
          </a:ln>
        </p:spPr>
        <p:style>
          <a:lnRef idx="0">
            <a:scrgbClr r="0" g="0" b="0"/>
          </a:lnRef>
          <a:fillRef idx="0">
            <a:scrgbClr r="0" g="0" b="0"/>
          </a:fillRef>
          <a:effectRef idx="0">
            <a:scrgbClr r="0" g="0" b="0"/>
          </a:effectRef>
          <a:fontRef idx="minor"/>
        </p:style>
      </p:sp>
      <p:sp>
        <p:nvSpPr>
          <p:cNvPr id="920" name="CustomShape 2"/>
          <p:cNvSpPr/>
          <p:nvPr/>
        </p:nvSpPr>
        <p:spPr>
          <a:xfrm>
            <a:off x="609480" y="1604520"/>
            <a:ext cx="10971720" cy="3976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5500"/>
          </a:bodyPr>
          <a:lstStyle/>
          <a:p>
            <a:pPr marL="432000" indent="-323640">
              <a:lnSpc>
                <a:spcPct val="150000"/>
              </a:lnSpc>
              <a:spcBef>
                <a:spcPts val="1417"/>
              </a:spcBef>
              <a:buClr>
                <a:srgbClr val="000000"/>
              </a:buClr>
              <a:buSzPct val="45000"/>
              <a:buFont typeface="Wingdings" charset="2"/>
              <a:buChar char=""/>
            </a:pPr>
            <a:r>
              <a:rPr lang="en-US" sz="3200" b="0" strike="noStrike" spc="-1" dirty="0" err="1">
                <a:latin typeface="Arial"/>
              </a:rPr>
              <a:t>यदि</a:t>
            </a:r>
            <a:r>
              <a:rPr lang="en-US" sz="3200" b="0" strike="noStrike" spc="-1" dirty="0">
                <a:latin typeface="Arial"/>
              </a:rPr>
              <a:t> class </a:t>
            </a:r>
            <a:r>
              <a:rPr lang="en-US" sz="3200" b="0" strike="noStrike" spc="-1" dirty="0" err="1">
                <a:latin typeface="Arial"/>
              </a:rPr>
              <a:t>तथा</a:t>
            </a:r>
            <a:r>
              <a:rPr lang="en-US" sz="3200" b="0" strike="noStrike" spc="-1" dirty="0">
                <a:latin typeface="Arial"/>
              </a:rPr>
              <a:t> </a:t>
            </a:r>
            <a:r>
              <a:rPr lang="en-US" sz="3200" b="0" strike="noStrike" spc="-1" dirty="0" err="1">
                <a:latin typeface="Arial"/>
              </a:rPr>
              <a:t>प्रोग्राम</a:t>
            </a:r>
            <a:r>
              <a:rPr lang="en-US" sz="3200" b="0" strike="noStrike" spc="-1" dirty="0">
                <a:latin typeface="Arial"/>
              </a:rPr>
              <a:t> </a:t>
            </a:r>
            <a:r>
              <a:rPr lang="en-US" sz="3200" b="0" strike="noStrike" spc="-1" dirty="0" err="1">
                <a:latin typeface="Arial"/>
              </a:rPr>
              <a:t>दोनों</a:t>
            </a:r>
            <a:r>
              <a:rPr lang="en-US" sz="3200" b="0" strike="noStrike" spc="-1" dirty="0">
                <a:latin typeface="Arial"/>
              </a:rPr>
              <a:t> </a:t>
            </a:r>
            <a:r>
              <a:rPr lang="en-US" sz="3200" b="0" strike="noStrike" spc="-1" dirty="0" err="1">
                <a:latin typeface="Arial"/>
              </a:rPr>
              <a:t>एक</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namesapce</a:t>
            </a:r>
            <a:r>
              <a:rPr lang="en-US" sz="3200" b="0" strike="noStrike" spc="-1" dirty="0">
                <a:latin typeface="Arial"/>
              </a:rPr>
              <a:t> </a:t>
            </a:r>
            <a:r>
              <a:rPr lang="en-US" sz="3200" b="0" strike="noStrike" spc="-1" dirty="0" err="1">
                <a:latin typeface="Arial"/>
              </a:rPr>
              <a:t>में</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तो</a:t>
            </a:r>
            <a:r>
              <a:rPr lang="en-US" sz="3200" b="0" strike="noStrike" spc="-1" dirty="0">
                <a:latin typeface="Arial"/>
              </a:rPr>
              <a:t> Imports </a:t>
            </a:r>
            <a:r>
              <a:rPr lang="en-US" sz="3200" b="0" strike="noStrike" spc="-1" dirty="0" err="1">
                <a:latin typeface="Arial"/>
              </a:rPr>
              <a:t>करने</a:t>
            </a:r>
            <a:r>
              <a:rPr lang="en-US" sz="3200" b="0" strike="noStrike" spc="-1" dirty="0">
                <a:latin typeface="Arial"/>
              </a:rPr>
              <a:t>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आवश्यकता</a:t>
            </a:r>
            <a:r>
              <a:rPr lang="en-US" sz="3200" b="0" strike="noStrike" spc="-1" dirty="0">
                <a:latin typeface="Arial"/>
              </a:rPr>
              <a:t> </a:t>
            </a:r>
            <a:r>
              <a:rPr lang="en-US" sz="3200" b="0" strike="noStrike" spc="-1" dirty="0" err="1">
                <a:latin typeface="Arial"/>
              </a:rPr>
              <a:t>नहीं</a:t>
            </a:r>
            <a:r>
              <a:rPr lang="en-US" sz="3200" b="0" strike="noStrike" spc="-1" dirty="0">
                <a:latin typeface="Arial"/>
              </a:rPr>
              <a:t> </a:t>
            </a:r>
            <a:r>
              <a:rPr lang="en-US" sz="3200" b="0" strike="noStrike" spc="-1" dirty="0" err="1">
                <a:latin typeface="Arial"/>
              </a:rPr>
              <a:t>होती</a:t>
            </a:r>
            <a:r>
              <a:rPr lang="en-US" sz="3200" b="0" strike="noStrike" spc="-1" dirty="0">
                <a:latin typeface="Arial"/>
              </a:rPr>
              <a:t> </a:t>
            </a:r>
            <a:r>
              <a:rPr lang="en-US" sz="3200" b="0" strike="noStrike" spc="-1" dirty="0" err="1">
                <a:latin typeface="Arial"/>
              </a:rPr>
              <a:t>है</a:t>
            </a:r>
            <a:r>
              <a:rPr lang="en-US" sz="3200" b="0" strike="noStrike" spc="-1" dirty="0">
                <a:latin typeface="Arial"/>
              </a:rPr>
              <a:t> | </a:t>
            </a:r>
          </a:p>
          <a:p>
            <a:pPr marL="432000" indent="-323640">
              <a:lnSpc>
                <a:spcPct val="150000"/>
              </a:lnSpc>
              <a:spcBef>
                <a:spcPts val="1417"/>
              </a:spcBef>
              <a:buClr>
                <a:srgbClr val="000000"/>
              </a:buClr>
              <a:buSzPct val="45000"/>
              <a:buFont typeface="Wingdings" charset="2"/>
              <a:buChar char=""/>
            </a:pPr>
            <a:r>
              <a:rPr lang="en-US" sz="3200" b="0" strike="noStrike" spc="-1" dirty="0">
                <a:latin typeface="Arial"/>
              </a:rPr>
              <a:t>VB </a:t>
            </a:r>
            <a:r>
              <a:rPr lang="en-US" sz="3200" b="0" strike="noStrike" spc="-1" dirty="0" err="1">
                <a:latin typeface="Arial"/>
              </a:rPr>
              <a:t>में</a:t>
            </a:r>
            <a:r>
              <a:rPr lang="en-US" sz="3200" b="0" strike="noStrike" spc="-1" dirty="0">
                <a:latin typeface="Arial"/>
              </a:rPr>
              <a:t> </a:t>
            </a:r>
            <a:r>
              <a:rPr lang="en-US" sz="3200" b="0" strike="noStrike" spc="-1" dirty="0" err="1">
                <a:latin typeface="Arial"/>
              </a:rPr>
              <a:t>प्रत्येक</a:t>
            </a:r>
            <a:r>
              <a:rPr lang="en-US" sz="3200" b="0" strike="noStrike" spc="-1" dirty="0">
                <a:latin typeface="Arial"/>
              </a:rPr>
              <a:t> class </a:t>
            </a:r>
            <a:r>
              <a:rPr lang="en-US" sz="3200" b="0" strike="noStrike" spc="-1" dirty="0" err="1">
                <a:latin typeface="Arial"/>
              </a:rPr>
              <a:t>किसी</a:t>
            </a:r>
            <a:r>
              <a:rPr lang="en-US" sz="3200" b="0" strike="noStrike" spc="-1" dirty="0">
                <a:latin typeface="Arial"/>
              </a:rPr>
              <a:t> namespace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हिस्सा</a:t>
            </a:r>
            <a:r>
              <a:rPr lang="en-US" sz="3200" b="0" strike="noStrike" spc="-1" dirty="0">
                <a:latin typeface="Arial"/>
              </a:rPr>
              <a:t> </a:t>
            </a:r>
            <a:r>
              <a:rPr lang="en-US" sz="3200" b="0" strike="noStrike" spc="-1" dirty="0" err="1">
                <a:latin typeface="Arial"/>
              </a:rPr>
              <a:t>होती</a:t>
            </a:r>
            <a:r>
              <a:rPr lang="en-US" sz="3200" b="0" strike="noStrike" spc="-1" dirty="0">
                <a:latin typeface="Arial"/>
              </a:rPr>
              <a:t> </a:t>
            </a:r>
            <a:r>
              <a:rPr lang="en-US" sz="3200" b="0" strike="noStrike" spc="-1" dirty="0" err="1">
                <a:latin typeface="Arial"/>
              </a:rPr>
              <a:t>है</a:t>
            </a:r>
            <a:r>
              <a:rPr lang="en-US" sz="3200" b="0" strike="noStrike" spc="-1" dirty="0">
                <a:latin typeface="Arial"/>
              </a:rPr>
              <a:t> | </a:t>
            </a:r>
            <a:r>
              <a:rPr lang="en-US" sz="3200" b="0" strike="noStrike" spc="-1" dirty="0" err="1">
                <a:latin typeface="Arial"/>
              </a:rPr>
              <a:t>यदि</a:t>
            </a:r>
            <a:r>
              <a:rPr lang="en-US" sz="3200" b="0" strike="noStrike" spc="-1" dirty="0">
                <a:latin typeface="Arial"/>
              </a:rPr>
              <a:t> class </a:t>
            </a:r>
            <a:r>
              <a:rPr lang="en-US" sz="3200" b="0" strike="noStrike" spc="-1" dirty="0" err="1">
                <a:latin typeface="Arial"/>
              </a:rPr>
              <a:t>का</a:t>
            </a:r>
            <a:r>
              <a:rPr lang="en-US" sz="3200" b="0" strike="noStrike" spc="-1" dirty="0">
                <a:latin typeface="Arial"/>
              </a:rPr>
              <a:t> namespace </a:t>
            </a:r>
            <a:r>
              <a:rPr lang="en-US" sz="3200" b="0" strike="noStrike" spc="-1" dirty="0" err="1">
                <a:latin typeface="Arial"/>
              </a:rPr>
              <a:t>नहीं</a:t>
            </a:r>
            <a:r>
              <a:rPr lang="en-US" sz="3200" b="0" strike="noStrike" spc="-1" dirty="0">
                <a:latin typeface="Arial"/>
              </a:rPr>
              <a:t> </a:t>
            </a:r>
            <a:r>
              <a:rPr lang="en-US" sz="3200" b="0" strike="noStrike" spc="-1" dirty="0" err="1">
                <a:latin typeface="Arial"/>
              </a:rPr>
              <a:t>दर्शाया</a:t>
            </a:r>
            <a:r>
              <a:rPr lang="en-US" sz="3200" b="0" strike="noStrike" spc="-1" dirty="0">
                <a:latin typeface="Arial"/>
              </a:rPr>
              <a:t> </a:t>
            </a:r>
            <a:r>
              <a:rPr lang="en-US" sz="3200" b="0" strike="noStrike" spc="-1" dirty="0" err="1">
                <a:latin typeface="Arial"/>
              </a:rPr>
              <a:t>गया</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तो</a:t>
            </a:r>
            <a:r>
              <a:rPr lang="en-US" sz="3200" b="0" strike="noStrike" spc="-1" dirty="0">
                <a:latin typeface="Arial"/>
              </a:rPr>
              <a:t> </a:t>
            </a:r>
            <a:r>
              <a:rPr lang="en-US" sz="3200" b="0" strike="noStrike" spc="-1" dirty="0" err="1">
                <a:latin typeface="Arial"/>
              </a:rPr>
              <a:t>इसे</a:t>
            </a:r>
            <a:r>
              <a:rPr lang="en-US" sz="3200" b="0" strike="noStrike" spc="-1" dirty="0">
                <a:latin typeface="Arial"/>
              </a:rPr>
              <a:t> default namespace </a:t>
            </a:r>
            <a:r>
              <a:rPr lang="en-US" sz="3200" b="0" strike="noStrike" spc="-1" dirty="0" err="1">
                <a:latin typeface="Arial"/>
              </a:rPr>
              <a:t>में</a:t>
            </a:r>
            <a:r>
              <a:rPr lang="en-US" sz="3200" b="0" strike="noStrike" spc="-1" dirty="0">
                <a:latin typeface="Arial"/>
              </a:rPr>
              <a:t> </a:t>
            </a:r>
            <a:r>
              <a:rPr lang="en-US" sz="3200" b="0" strike="noStrike" spc="-1" dirty="0" err="1">
                <a:latin typeface="Arial"/>
              </a:rPr>
              <a:t>रखा</a:t>
            </a:r>
            <a:r>
              <a:rPr lang="en-US" sz="3200" b="0" strike="noStrike" spc="-1" dirty="0">
                <a:latin typeface="Arial"/>
              </a:rPr>
              <a:t> </a:t>
            </a:r>
            <a:r>
              <a:rPr lang="en-US" sz="3200" b="0" strike="noStrike" spc="-1" dirty="0" err="1">
                <a:latin typeface="Arial"/>
              </a:rPr>
              <a:t>जाता</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जो</a:t>
            </a:r>
            <a:r>
              <a:rPr lang="en-US" sz="3200" b="0" strike="noStrike" spc="-1" dirty="0">
                <a:latin typeface="Arial"/>
              </a:rPr>
              <a:t> </a:t>
            </a:r>
            <a:r>
              <a:rPr lang="en-US" sz="3200" b="0" strike="noStrike" spc="-1" dirty="0" err="1">
                <a:latin typeface="Arial"/>
              </a:rPr>
              <a:t>की</a:t>
            </a:r>
            <a:r>
              <a:rPr lang="en-US" sz="3200" b="0" strike="noStrike" spc="-1" dirty="0">
                <a:latin typeface="Arial"/>
              </a:rPr>
              <a:t> current directory </a:t>
            </a:r>
            <a:r>
              <a:rPr lang="en-US" sz="3200" b="0" strike="noStrike" spc="-1" dirty="0" err="1">
                <a:latin typeface="Arial"/>
              </a:rPr>
              <a:t>होता</a:t>
            </a:r>
            <a:r>
              <a:rPr lang="en-US" sz="3200" b="0" strike="noStrike" spc="-1" dirty="0">
                <a:latin typeface="Arial"/>
              </a:rPr>
              <a:t> </a:t>
            </a:r>
            <a:r>
              <a:rPr lang="en-US" sz="3200" b="0" strike="noStrike" spc="-1" dirty="0" err="1">
                <a:latin typeface="Arial"/>
              </a:rPr>
              <a:t>है</a:t>
            </a:r>
            <a:r>
              <a:rPr lang="en-US" sz="3200" b="0" strike="noStrike" spc="-1" dirty="0">
                <a:latin typeface="Arial"/>
              </a:rPr>
              <a:t> | </a:t>
            </a:r>
          </a:p>
          <a:p>
            <a:pPr>
              <a:lnSpc>
                <a:spcPct val="100000"/>
              </a:lnSpc>
              <a:spcBef>
                <a:spcPts val="1417"/>
              </a:spcBef>
            </a:pP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CustomShape 1"/>
          <p:cNvSpPr/>
          <p:nvPr/>
        </p:nvSpPr>
        <p:spPr>
          <a:xfrm>
            <a:off x="609480" y="273240"/>
            <a:ext cx="10971720" cy="1144800"/>
          </a:xfrm>
          <a:prstGeom prst="rect">
            <a:avLst/>
          </a:prstGeom>
          <a:noFill/>
          <a:ln>
            <a:noFill/>
          </a:ln>
        </p:spPr>
        <p:style>
          <a:lnRef idx="0">
            <a:scrgbClr r="0" g="0" b="0"/>
          </a:lnRef>
          <a:fillRef idx="0">
            <a:scrgbClr r="0" g="0" b="0"/>
          </a:fillRef>
          <a:effectRef idx="0">
            <a:scrgbClr r="0" g="0" b="0"/>
          </a:effectRef>
          <a:fontRef idx="minor"/>
        </p:style>
      </p:sp>
      <p:sp>
        <p:nvSpPr>
          <p:cNvPr id="922" name="CustomShape 2"/>
          <p:cNvSpPr/>
          <p:nvPr/>
        </p:nvSpPr>
        <p:spPr>
          <a:xfrm>
            <a:off x="609480" y="1604520"/>
            <a:ext cx="10971720" cy="3976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3000"/>
          </a:bodyPr>
          <a:lstStyle/>
          <a:p>
            <a:pPr marL="432000" indent="-323640">
              <a:lnSpc>
                <a:spcPct val="100000"/>
              </a:lnSpc>
              <a:spcBef>
                <a:spcPts val="1417"/>
              </a:spcBef>
              <a:buClr>
                <a:srgbClr val="000000"/>
              </a:buClr>
              <a:buSzPct val="45000"/>
              <a:buFont typeface="Wingdings" charset="2"/>
              <a:buChar char=""/>
            </a:pPr>
            <a:r>
              <a:rPr lang="en-US" sz="3200" b="0" strike="noStrike" spc="-1" dirty="0">
                <a:latin typeface="Arial"/>
              </a:rPr>
              <a:t>Non-application class – class </a:t>
            </a:r>
            <a:r>
              <a:rPr lang="en-US" sz="3200" b="0" strike="noStrike" spc="-1" dirty="0" err="1">
                <a:latin typeface="Arial"/>
              </a:rPr>
              <a:t>जिसमें</a:t>
            </a:r>
            <a:r>
              <a:rPr lang="en-US" sz="3200" b="0" strike="noStrike" spc="-1" dirty="0">
                <a:latin typeface="Arial"/>
              </a:rPr>
              <a:t> Main( ) method </a:t>
            </a:r>
            <a:r>
              <a:rPr lang="en-US" sz="3200" b="0" strike="noStrike" spc="-1" dirty="0" err="1">
                <a:latin typeface="Arial"/>
              </a:rPr>
              <a:t>नहीं</a:t>
            </a:r>
            <a:r>
              <a:rPr lang="en-US" sz="3200" b="0" strike="noStrike" spc="-1" dirty="0">
                <a:latin typeface="Arial"/>
              </a:rPr>
              <a:t> </a:t>
            </a:r>
            <a:r>
              <a:rPr lang="en-US" sz="3200" b="0" strike="noStrike" spc="-1" dirty="0" err="1">
                <a:latin typeface="Arial"/>
              </a:rPr>
              <a:t>होता</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p>
          <a:p>
            <a:pPr marL="432000" indent="-323640">
              <a:lnSpc>
                <a:spcPct val="100000"/>
              </a:lnSpc>
              <a:spcBef>
                <a:spcPts val="1417"/>
              </a:spcBef>
              <a:buClr>
                <a:srgbClr val="000000"/>
              </a:buClr>
              <a:buSzPct val="45000"/>
              <a:buFont typeface="Wingdings" charset="2"/>
              <a:buChar char=""/>
            </a:pPr>
            <a:r>
              <a:rPr lang="en-US" sz="3200" b="0" strike="noStrike" spc="-1" dirty="0">
                <a:latin typeface="Arial"/>
              </a:rPr>
              <a:t>Application </a:t>
            </a:r>
            <a:r>
              <a:rPr lang="en-US" sz="3200" b="0" strike="noStrike" spc="-1" dirty="0" err="1">
                <a:latin typeface="Arial"/>
              </a:rPr>
              <a:t>हमेशा</a:t>
            </a:r>
            <a:r>
              <a:rPr lang="en-US" sz="3200" b="0" strike="noStrike" spc="-1" dirty="0">
                <a:latin typeface="Arial"/>
              </a:rPr>
              <a:t> Main( ) method </a:t>
            </a:r>
            <a:r>
              <a:rPr lang="en-US" sz="3200" b="0" strike="noStrike" spc="-1" dirty="0" err="1">
                <a:latin typeface="Arial"/>
              </a:rPr>
              <a:t>से</a:t>
            </a:r>
            <a:r>
              <a:rPr lang="en-US" sz="3200" b="0" strike="noStrike" spc="-1" dirty="0">
                <a:latin typeface="Arial"/>
              </a:rPr>
              <a:t> </a:t>
            </a:r>
            <a:r>
              <a:rPr lang="en-US" sz="3200" b="0" strike="noStrike" spc="-1" dirty="0" err="1">
                <a:latin typeface="Arial"/>
              </a:rPr>
              <a:t>प्रारंभ</a:t>
            </a:r>
            <a:r>
              <a:rPr lang="en-US" sz="3200" b="0" strike="noStrike" spc="-1" dirty="0">
                <a:latin typeface="Arial"/>
              </a:rPr>
              <a:t> </a:t>
            </a:r>
            <a:r>
              <a:rPr lang="en-US" sz="3200" b="0" strike="noStrike" spc="-1" dirty="0" err="1">
                <a:latin typeface="Arial"/>
              </a:rPr>
              <a:t>होता</a:t>
            </a:r>
            <a:r>
              <a:rPr lang="en-US" sz="3200" b="0" strike="noStrike" spc="-1" dirty="0">
                <a:latin typeface="Arial"/>
              </a:rPr>
              <a:t> </a:t>
            </a:r>
            <a:r>
              <a:rPr lang="en-US" sz="3200" b="0" strike="noStrike" spc="-1" dirty="0" err="1">
                <a:latin typeface="Arial"/>
              </a:rPr>
              <a:t>है</a:t>
            </a:r>
            <a:r>
              <a:rPr lang="en-US" sz="3200" b="0" strike="noStrike" spc="-1" dirty="0">
                <a:latin typeface="Arial"/>
              </a:rPr>
              <a:t> | </a:t>
            </a:r>
          </a:p>
          <a:p>
            <a:pPr marL="432000" indent="-323640">
              <a:lnSpc>
                <a:spcPct val="100000"/>
              </a:lnSpc>
              <a:spcBef>
                <a:spcPts val="1417"/>
              </a:spcBef>
              <a:buClr>
                <a:srgbClr val="000000"/>
              </a:buClr>
              <a:buSzPct val="45000"/>
              <a:buFont typeface="Wingdings" charset="2"/>
              <a:buChar char=""/>
            </a:pPr>
            <a:r>
              <a:rPr lang="en-US" sz="3200" b="0" strike="noStrike" spc="-1" dirty="0" err="1">
                <a:latin typeface="Arial"/>
              </a:rPr>
              <a:t>सिर्फ</a:t>
            </a:r>
            <a:r>
              <a:rPr lang="en-US" sz="3200" b="0" strike="noStrike" spc="-1" dirty="0">
                <a:latin typeface="Arial"/>
              </a:rPr>
              <a:t> public operations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बाहर</a:t>
            </a:r>
            <a:r>
              <a:rPr lang="en-US" sz="3200" b="0" strike="noStrike" spc="-1" dirty="0">
                <a:latin typeface="Arial"/>
              </a:rPr>
              <a:t> </a:t>
            </a:r>
            <a:r>
              <a:rPr lang="en-US" sz="3200" b="0" strike="noStrike" spc="-1" dirty="0" err="1">
                <a:latin typeface="Arial"/>
              </a:rPr>
              <a:t>से</a:t>
            </a:r>
            <a:r>
              <a:rPr lang="en-US" sz="3200" b="0" strike="noStrike" spc="-1" dirty="0">
                <a:latin typeface="Arial"/>
              </a:rPr>
              <a:t> access </a:t>
            </a:r>
            <a:r>
              <a:rPr lang="en-US" sz="3200" b="0" strike="noStrike" spc="-1" dirty="0" err="1">
                <a:latin typeface="Arial"/>
              </a:rPr>
              <a:t>किया</a:t>
            </a:r>
            <a:r>
              <a:rPr lang="en-US" sz="3200" b="0" strike="noStrike" spc="-1" dirty="0">
                <a:latin typeface="Arial"/>
              </a:rPr>
              <a:t> </a:t>
            </a:r>
            <a:r>
              <a:rPr lang="en-US" sz="3200" b="0" strike="noStrike" spc="-1" dirty="0" err="1">
                <a:latin typeface="Arial"/>
              </a:rPr>
              <a:t>जा</a:t>
            </a:r>
            <a:r>
              <a:rPr lang="en-US" sz="3200" b="0" strike="noStrike" spc="-1" dirty="0">
                <a:latin typeface="Arial"/>
              </a:rPr>
              <a:t> </a:t>
            </a:r>
            <a:r>
              <a:rPr lang="en-US" sz="3200" b="0" strike="noStrike" spc="-1" dirty="0" err="1">
                <a:latin typeface="Arial"/>
              </a:rPr>
              <a:t>सकता</a:t>
            </a:r>
            <a:r>
              <a:rPr lang="en-US" sz="3200" b="0" strike="noStrike" spc="-1" dirty="0">
                <a:latin typeface="Arial"/>
              </a:rPr>
              <a:t> </a:t>
            </a:r>
            <a:r>
              <a:rPr lang="en-US" sz="3200" b="0" strike="noStrike" spc="-1" dirty="0" err="1">
                <a:latin typeface="Arial"/>
              </a:rPr>
              <a:t>है</a:t>
            </a:r>
            <a:r>
              <a:rPr lang="en-US" sz="3200" b="0" strike="noStrike" spc="-1" dirty="0">
                <a:latin typeface="Arial"/>
              </a:rPr>
              <a:t> | </a:t>
            </a:r>
          </a:p>
          <a:p>
            <a:pPr marL="432000" indent="-323640">
              <a:lnSpc>
                <a:spcPct val="100000"/>
              </a:lnSpc>
              <a:spcBef>
                <a:spcPts val="1417"/>
              </a:spcBef>
              <a:buClr>
                <a:srgbClr val="000000"/>
              </a:buClr>
              <a:buSzPct val="45000"/>
              <a:buFont typeface="Wingdings" charset="2"/>
              <a:buChar char=""/>
            </a:pPr>
            <a:r>
              <a:rPr lang="en-US" sz="3200" b="0" strike="noStrike" spc="-1" dirty="0">
                <a:latin typeface="Arial"/>
              </a:rPr>
              <a:t>Class </a:t>
            </a:r>
            <a:r>
              <a:rPr lang="en-US" sz="3200" b="0" strike="noStrike" spc="-1" dirty="0" err="1">
                <a:latin typeface="Arial"/>
              </a:rPr>
              <a:t>में</a:t>
            </a:r>
            <a:r>
              <a:rPr lang="en-US" sz="3200" b="0" strike="noStrike" spc="-1" dirty="0">
                <a:latin typeface="Arial"/>
              </a:rPr>
              <a:t> member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रूप</a:t>
            </a:r>
            <a:r>
              <a:rPr lang="en-US" sz="3200" b="0" strike="noStrike" spc="-1" dirty="0">
                <a:latin typeface="Arial"/>
              </a:rPr>
              <a:t> </a:t>
            </a:r>
            <a:r>
              <a:rPr lang="en-US" sz="3200" b="0" strike="noStrike" spc="-1" dirty="0" err="1">
                <a:latin typeface="Arial"/>
              </a:rPr>
              <a:t>में</a:t>
            </a:r>
            <a:r>
              <a:rPr lang="en-US" sz="3200" b="0" strike="noStrike" spc="-1" dirty="0">
                <a:latin typeface="Arial"/>
              </a:rPr>
              <a:t> </a:t>
            </a:r>
            <a:r>
              <a:rPr lang="en-US" sz="3200" b="0" strike="noStrike" spc="-1" dirty="0" err="1">
                <a:latin typeface="Arial"/>
              </a:rPr>
              <a:t>दुसरे</a:t>
            </a:r>
            <a:r>
              <a:rPr lang="en-US" sz="3200" b="0" strike="noStrike" spc="-1" dirty="0">
                <a:latin typeface="Arial"/>
              </a:rPr>
              <a:t> class </a:t>
            </a:r>
            <a:r>
              <a:rPr lang="en-US" sz="3200" b="0" strike="noStrike" spc="-1" dirty="0" err="1">
                <a:latin typeface="Arial"/>
              </a:rPr>
              <a:t>का</a:t>
            </a:r>
            <a:r>
              <a:rPr lang="en-US" sz="3200" b="0" strike="noStrike" spc="-1" dirty="0">
                <a:latin typeface="Arial"/>
              </a:rPr>
              <a:t> reference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सकता</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CustomShape 1"/>
          <p:cNvSpPr/>
          <p:nvPr/>
        </p:nvSpPr>
        <p:spPr>
          <a:xfrm>
            <a:off x="609480" y="377640"/>
            <a:ext cx="1097172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400" b="0" strike="noStrike" spc="-1">
                <a:latin typeface="Arial"/>
              </a:rPr>
              <a:t>Class scope</a:t>
            </a:r>
          </a:p>
        </p:txBody>
      </p:sp>
      <p:sp>
        <p:nvSpPr>
          <p:cNvPr id="924" name="CustomShape 2"/>
          <p:cNvSpPr/>
          <p:nvPr/>
        </p:nvSpPr>
        <p:spPr>
          <a:xfrm>
            <a:off x="609480" y="1604520"/>
            <a:ext cx="10971720" cy="4887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500"/>
          </a:bodyPr>
          <a:lstStyle/>
          <a:p>
            <a:pPr marL="432000" indent="-323640">
              <a:lnSpc>
                <a:spcPct val="150000"/>
              </a:lnSpc>
              <a:spcBef>
                <a:spcPts val="1417"/>
              </a:spcBef>
              <a:buClr>
                <a:srgbClr val="000000"/>
              </a:buClr>
              <a:buSzPct val="45000"/>
              <a:buFont typeface="Wingdings" charset="2"/>
              <a:buChar char=""/>
            </a:pPr>
            <a:r>
              <a:rPr lang="en-US" sz="2400" b="0" strike="noStrike" spc="-1">
                <a:latin typeface="Arial"/>
              </a:rPr>
              <a:t>Class members को केवल उस class के methods के द्वारा access किया जा सकता है |</a:t>
            </a:r>
          </a:p>
          <a:p>
            <a:pPr marL="432000" indent="-323640">
              <a:lnSpc>
                <a:spcPct val="150000"/>
              </a:lnSpc>
              <a:spcBef>
                <a:spcPts val="1417"/>
              </a:spcBef>
              <a:buClr>
                <a:srgbClr val="000000"/>
              </a:buClr>
              <a:buSzPct val="45000"/>
              <a:buFont typeface="Wingdings" charset="2"/>
              <a:buChar char=""/>
            </a:pPr>
            <a:r>
              <a:rPr lang="en-US" sz="2400" b="0" strike="noStrike" spc="-1">
                <a:latin typeface="Arial"/>
              </a:rPr>
              <a:t>Class के member variables तथा methods का scope केवल class तक ही सीमित होता है | अर्थात class scope होता है | </a:t>
            </a:r>
          </a:p>
          <a:p>
            <a:pPr marL="432000" indent="-323640">
              <a:lnSpc>
                <a:spcPct val="150000"/>
              </a:lnSpc>
              <a:spcBef>
                <a:spcPts val="1417"/>
              </a:spcBef>
              <a:buClr>
                <a:srgbClr val="000000"/>
              </a:buClr>
              <a:buSzPct val="45000"/>
              <a:buFont typeface="Wingdings" charset="2"/>
              <a:buChar char=""/>
            </a:pPr>
            <a:r>
              <a:rPr lang="en-US" sz="2400" b="0" strike="noStrike" spc="-1">
                <a:latin typeface="Arial"/>
              </a:rPr>
              <a:t>Class members जो visible (Public) है उन्हें handle (object reference) द्वारा access किया जा सकता है | </a:t>
            </a:r>
          </a:p>
          <a:p>
            <a:pPr marL="432000" indent="-323640">
              <a:lnSpc>
                <a:spcPct val="150000"/>
              </a:lnSpc>
              <a:spcBef>
                <a:spcPts val="1417"/>
              </a:spcBef>
              <a:buClr>
                <a:srgbClr val="000000"/>
              </a:buClr>
              <a:buSzPct val="45000"/>
              <a:buFont typeface="Wingdings" charset="2"/>
              <a:buChar char=""/>
            </a:pPr>
            <a:r>
              <a:rPr lang="en-US" sz="2400" b="0" strike="noStrike" spc="-1">
                <a:latin typeface="Arial"/>
              </a:rPr>
              <a:t>Block scope - इसका दायरा केवल function / method / control structure तक ही सीमित होता है </a:t>
            </a:r>
            <a:r>
              <a:rPr lang="en-US" sz="3200" b="0" strike="noStrike" spc="-1">
                <a:latin typeface="Arial"/>
              </a:rPr>
              <a:t>|</a:t>
            </a:r>
          </a:p>
          <a:p>
            <a:pPr marL="432000" indent="-323640">
              <a:lnSpc>
                <a:spcPct val="150000"/>
              </a:lnSpc>
              <a:spcBef>
                <a:spcPts val="1417"/>
              </a:spcBef>
              <a:buClr>
                <a:srgbClr val="000000"/>
              </a:buClr>
              <a:buSzPct val="45000"/>
              <a:buFont typeface="Wingdings" charset="2"/>
              <a:buChar char=""/>
            </a:pPr>
            <a:r>
              <a:rPr lang="en-US" sz="3200" b="0" strike="noStrike" spc="-1">
                <a:latin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 name="Content Placeholder 3"/>
          <p:cNvPicPr/>
          <p:nvPr/>
        </p:nvPicPr>
        <p:blipFill>
          <a:blip r:embed="rId2"/>
          <a:stretch/>
        </p:blipFill>
        <p:spPr>
          <a:xfrm>
            <a:off x="1784520" y="146520"/>
            <a:ext cx="8163720" cy="6707880"/>
          </a:xfrm>
          <a:prstGeom prst="rect">
            <a:avLst/>
          </a:prstGeom>
          <a:ln>
            <a:noFill/>
          </a:ln>
        </p:spPr>
      </p:pic>
      <p:sp>
        <p:nvSpPr>
          <p:cNvPr id="529" name="CustomShape 1"/>
          <p:cNvSpPr/>
          <p:nvPr/>
        </p:nvSpPr>
        <p:spPr>
          <a:xfrm>
            <a:off x="10381320" y="2379240"/>
            <a:ext cx="95220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Solution</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Explorer</a:t>
            </a:r>
            <a:endParaRPr lang="en-US" sz="1800" b="0" strike="noStrike" spc="-1">
              <a:latin typeface="Arial"/>
            </a:endParaRPr>
          </a:p>
        </p:txBody>
      </p:sp>
      <p:sp>
        <p:nvSpPr>
          <p:cNvPr id="530" name="CustomShape 2"/>
          <p:cNvSpPr/>
          <p:nvPr/>
        </p:nvSpPr>
        <p:spPr>
          <a:xfrm flipH="1">
            <a:off x="8900640" y="2702520"/>
            <a:ext cx="1470240" cy="1800"/>
          </a:xfrm>
          <a:custGeom>
            <a:avLst/>
            <a:gdLst/>
            <a:ahLst/>
            <a:cxnLst/>
            <a:rect l="l" t="t" r="r" b="b"/>
            <a:pathLst>
              <a:path w="21600" h="21600">
                <a:moveTo>
                  <a:pt x="0" y="0"/>
                </a:moveTo>
                <a:lnTo>
                  <a:pt x="21600" y="21600"/>
                </a:lnTo>
              </a:path>
            </a:pathLst>
          </a:custGeom>
          <a:noFill/>
          <a:ln w="9360">
            <a:solidFill>
              <a:srgbClr val="3F6EC2"/>
            </a:solidFill>
            <a:round/>
            <a:tailEnd type="triangle" w="med" len="med"/>
          </a:ln>
        </p:spPr>
        <p:style>
          <a:lnRef idx="0">
            <a:scrgbClr r="0" g="0" b="0"/>
          </a:lnRef>
          <a:fillRef idx="0">
            <a:scrgbClr r="0" g="0" b="0"/>
          </a:fillRef>
          <a:effectRef idx="0">
            <a:scrgbClr r="0" g="0" b="0"/>
          </a:effectRef>
          <a:fontRef idx="minor"/>
        </p:style>
      </p:sp>
      <p:sp>
        <p:nvSpPr>
          <p:cNvPr id="531" name="CustomShape 3"/>
          <p:cNvSpPr/>
          <p:nvPr/>
        </p:nvSpPr>
        <p:spPr>
          <a:xfrm>
            <a:off x="450000" y="843480"/>
            <a:ext cx="10393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Menubar</a:t>
            </a:r>
            <a:endParaRPr lang="en-US" sz="1800" b="0" strike="noStrike" spc="-1">
              <a:latin typeface="Arial"/>
            </a:endParaRPr>
          </a:p>
        </p:txBody>
      </p:sp>
      <p:sp>
        <p:nvSpPr>
          <p:cNvPr id="532" name="CustomShape 4"/>
          <p:cNvSpPr/>
          <p:nvPr/>
        </p:nvSpPr>
        <p:spPr>
          <a:xfrm flipV="1">
            <a:off x="1497240" y="1023840"/>
            <a:ext cx="1242360" cy="360"/>
          </a:xfrm>
          <a:custGeom>
            <a:avLst/>
            <a:gdLst/>
            <a:ahLst/>
            <a:cxnLst/>
            <a:rect l="l" t="t" r="r" b="b"/>
            <a:pathLst>
              <a:path w="21600" h="21600">
                <a:moveTo>
                  <a:pt x="0" y="0"/>
                </a:moveTo>
                <a:lnTo>
                  <a:pt x="21600" y="21600"/>
                </a:lnTo>
              </a:path>
            </a:pathLst>
          </a:custGeom>
          <a:noFill/>
          <a:ln w="9360">
            <a:solidFill>
              <a:srgbClr val="3F6EC2"/>
            </a:solidFill>
            <a:round/>
            <a:tailEnd type="triangle" w="med" len="med"/>
          </a:ln>
        </p:spPr>
        <p:style>
          <a:lnRef idx="0">
            <a:scrgbClr r="0" g="0" b="0"/>
          </a:lnRef>
          <a:fillRef idx="0">
            <a:scrgbClr r="0" g="0" b="0"/>
          </a:fillRef>
          <a:effectRef idx="0">
            <a:scrgbClr r="0" g="0" b="0"/>
          </a:effectRef>
          <a:fontRef idx="minor"/>
        </p:style>
      </p:sp>
      <p:sp>
        <p:nvSpPr>
          <p:cNvPr id="533" name="CustomShape 5"/>
          <p:cNvSpPr/>
          <p:nvPr/>
        </p:nvSpPr>
        <p:spPr>
          <a:xfrm>
            <a:off x="10076760" y="3968280"/>
            <a:ext cx="65988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Help </a:t>
            </a:r>
            <a:endParaRPr lang="en-US" sz="1800" b="0" strike="noStrike" spc="-1">
              <a:latin typeface="Arial"/>
            </a:endParaRPr>
          </a:p>
        </p:txBody>
      </p:sp>
      <p:sp>
        <p:nvSpPr>
          <p:cNvPr id="534" name="CustomShape 6"/>
          <p:cNvSpPr/>
          <p:nvPr/>
        </p:nvSpPr>
        <p:spPr>
          <a:xfrm flipH="1">
            <a:off x="9009360" y="4152960"/>
            <a:ext cx="1053000" cy="360"/>
          </a:xfrm>
          <a:custGeom>
            <a:avLst/>
            <a:gdLst/>
            <a:ahLst/>
            <a:cxnLst/>
            <a:rect l="l" t="t" r="r" b="b"/>
            <a:pathLst>
              <a:path w="21600" h="21600">
                <a:moveTo>
                  <a:pt x="0" y="0"/>
                </a:moveTo>
                <a:lnTo>
                  <a:pt x="21600" y="21600"/>
                </a:lnTo>
              </a:path>
            </a:pathLst>
          </a:custGeom>
          <a:noFill/>
          <a:ln w="9360">
            <a:solidFill>
              <a:srgbClr val="3F6EC2"/>
            </a:solidFill>
            <a:round/>
            <a:tailEnd type="triangle" w="med" len="med"/>
          </a:ln>
        </p:spPr>
        <p:style>
          <a:lnRef idx="0">
            <a:scrgbClr r="0" g="0" b="0"/>
          </a:lnRef>
          <a:fillRef idx="0">
            <a:scrgbClr r="0" g="0" b="0"/>
          </a:fillRef>
          <a:effectRef idx="0">
            <a:scrgbClr r="0" g="0" b="0"/>
          </a:effectRef>
          <a:fontRef idx="minor"/>
        </p:style>
      </p:sp>
      <p:sp>
        <p:nvSpPr>
          <p:cNvPr id="535" name="CustomShape 7"/>
          <p:cNvSpPr/>
          <p:nvPr/>
        </p:nvSpPr>
        <p:spPr>
          <a:xfrm>
            <a:off x="483480" y="1473840"/>
            <a:ext cx="8989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Toolbox</a:t>
            </a:r>
            <a:endParaRPr lang="en-US" sz="1800" b="0" strike="noStrike" spc="-1">
              <a:latin typeface="Arial"/>
            </a:endParaRPr>
          </a:p>
        </p:txBody>
      </p:sp>
      <p:sp>
        <p:nvSpPr>
          <p:cNvPr id="536" name="CustomShape 8"/>
          <p:cNvSpPr/>
          <p:nvPr/>
        </p:nvSpPr>
        <p:spPr>
          <a:xfrm>
            <a:off x="1389240" y="1658520"/>
            <a:ext cx="1217160" cy="360"/>
          </a:xfrm>
          <a:custGeom>
            <a:avLst/>
            <a:gdLst/>
            <a:ahLst/>
            <a:cxnLst/>
            <a:rect l="l" t="t" r="r" b="b"/>
            <a:pathLst>
              <a:path w="21600" h="21600">
                <a:moveTo>
                  <a:pt x="0" y="0"/>
                </a:moveTo>
                <a:lnTo>
                  <a:pt x="21600" y="21600"/>
                </a:lnTo>
              </a:path>
            </a:pathLst>
          </a:custGeom>
          <a:noFill/>
          <a:ln w="9360">
            <a:solidFill>
              <a:srgbClr val="3F6EC2"/>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 name="TextShape 1"/>
          <p:cNvSpPr txBox="1"/>
          <p:nvPr/>
        </p:nvSpPr>
        <p:spPr>
          <a:xfrm>
            <a:off x="609480" y="273240"/>
            <a:ext cx="10972080" cy="1145160"/>
          </a:xfrm>
          <a:prstGeom prst="rect">
            <a:avLst/>
          </a:prstGeom>
          <a:noFill/>
          <a:ln>
            <a:noFill/>
          </a:ln>
        </p:spPr>
        <p:txBody>
          <a:bodyPr lIns="0" tIns="0" rIns="0" bIns="0" anchor="ctr">
            <a:spAutoFit/>
          </a:bodyPr>
          <a:lstStyle/>
          <a:p>
            <a:r>
              <a:rPr lang="en-US" sz="4400" b="0" strike="noStrike" spc="-1">
                <a:latin typeface="Arial"/>
              </a:rPr>
              <a:t>Me Keyword</a:t>
            </a:r>
          </a:p>
        </p:txBody>
      </p:sp>
      <p:sp>
        <p:nvSpPr>
          <p:cNvPr id="926" name="TextShape 2"/>
          <p:cNvSpPr txBox="1"/>
          <p:nvPr/>
        </p:nvSpPr>
        <p:spPr>
          <a:xfrm>
            <a:off x="609480" y="1604520"/>
            <a:ext cx="10972080" cy="3976920"/>
          </a:xfrm>
          <a:prstGeom prst="rect">
            <a:avLst/>
          </a:prstGeom>
          <a:noFill/>
          <a:ln>
            <a:noFill/>
          </a:ln>
        </p:spPr>
        <p:txBody>
          <a:bodyPr lIns="0" tIns="0" rIns="0" bIns="0">
            <a:normAutofit fontScale="94000" lnSpcReduction="10000"/>
          </a:bodyPr>
          <a:lstStyle/>
          <a:p>
            <a:pPr marL="432000" indent="-324000">
              <a:lnSpc>
                <a:spcPct val="150000"/>
              </a:lnSpc>
              <a:spcBef>
                <a:spcPts val="1417"/>
              </a:spcBef>
              <a:buClr>
                <a:srgbClr val="000000"/>
              </a:buClr>
              <a:buSzPct val="45000"/>
              <a:buFont typeface="Wingdings" charset="2"/>
              <a:buChar char=""/>
            </a:pPr>
            <a:r>
              <a:rPr lang="en-US" sz="3200" b="0" strike="noStrike" spc="-1" dirty="0" err="1">
                <a:latin typeface="Arial"/>
              </a:rPr>
              <a:t>यदि</a:t>
            </a:r>
            <a:r>
              <a:rPr lang="en-US" sz="3200" b="0" strike="noStrike" spc="-1" dirty="0">
                <a:latin typeface="Arial"/>
              </a:rPr>
              <a:t> Class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किसी</a:t>
            </a:r>
            <a:r>
              <a:rPr lang="en-US" sz="3200" b="0" strike="noStrike" spc="-1" dirty="0">
                <a:latin typeface="Arial"/>
              </a:rPr>
              <a:t> method </a:t>
            </a:r>
            <a:r>
              <a:rPr lang="en-US" sz="3200" b="0" strike="noStrike" spc="-1" dirty="0" err="1">
                <a:latin typeface="Arial"/>
              </a:rPr>
              <a:t>में</a:t>
            </a:r>
            <a:r>
              <a:rPr lang="en-US" sz="3200" b="0" strike="noStrike" spc="-1" dirty="0">
                <a:latin typeface="Arial"/>
              </a:rPr>
              <a:t> </a:t>
            </a:r>
            <a:r>
              <a:rPr lang="en-US" sz="3200" b="0" strike="noStrike" spc="-1" dirty="0" err="1">
                <a:latin typeface="Arial"/>
              </a:rPr>
              <a:t>स्थित</a:t>
            </a:r>
            <a:r>
              <a:rPr lang="en-US" sz="3200" b="0" strike="noStrike" spc="-1" dirty="0">
                <a:latin typeface="Arial"/>
              </a:rPr>
              <a:t> variable </a:t>
            </a:r>
            <a:r>
              <a:rPr lang="en-US" sz="3200" b="0" strike="noStrike" spc="-1" dirty="0" err="1">
                <a:latin typeface="Arial"/>
              </a:rPr>
              <a:t>और</a:t>
            </a:r>
            <a:r>
              <a:rPr lang="en-US" sz="3200" b="0" strike="noStrike" spc="-1" dirty="0">
                <a:latin typeface="Arial"/>
              </a:rPr>
              <a:t> Class </a:t>
            </a:r>
            <a:r>
              <a:rPr lang="en-US" sz="3200" b="0" strike="noStrike" spc="-1" dirty="0" err="1">
                <a:latin typeface="Arial"/>
              </a:rPr>
              <a:t>के</a:t>
            </a:r>
            <a:r>
              <a:rPr lang="en-US" sz="3200" b="0" strike="noStrike" spc="-1" dirty="0">
                <a:latin typeface="Arial"/>
              </a:rPr>
              <a:t> member variable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नाम</a:t>
            </a:r>
            <a:r>
              <a:rPr lang="en-US" sz="3200" b="0" strike="noStrike" spc="-1" dirty="0">
                <a:latin typeface="Arial"/>
              </a:rPr>
              <a:t> </a:t>
            </a:r>
            <a:r>
              <a:rPr lang="en-US" sz="3200" b="0" strike="noStrike" spc="-1" dirty="0" err="1">
                <a:latin typeface="Arial"/>
              </a:rPr>
              <a:t>एक</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तब</a:t>
            </a:r>
            <a:r>
              <a:rPr lang="en-US" sz="3200" b="0" strike="noStrike" spc="-1" dirty="0">
                <a:latin typeface="Arial"/>
              </a:rPr>
              <a:t> </a:t>
            </a:r>
            <a:r>
              <a:rPr lang="en-US" sz="3200" b="0" strike="noStrike" spc="-1" dirty="0" err="1">
                <a:latin typeface="Arial"/>
              </a:rPr>
              <a:t>इस</a:t>
            </a:r>
            <a:r>
              <a:rPr lang="en-US" sz="3200" b="0" strike="noStrike" spc="-1" dirty="0">
                <a:latin typeface="Arial"/>
              </a:rPr>
              <a:t> </a:t>
            </a:r>
            <a:r>
              <a:rPr lang="en-US" sz="3200" b="0" strike="noStrike" spc="-1" dirty="0" err="1">
                <a:latin typeface="Arial"/>
              </a:rPr>
              <a:t>स्थिति</a:t>
            </a:r>
            <a:r>
              <a:rPr lang="en-US" sz="3200" b="0" strike="noStrike" spc="-1" dirty="0">
                <a:latin typeface="Arial"/>
              </a:rPr>
              <a:t> </a:t>
            </a:r>
            <a:r>
              <a:rPr lang="en-US" sz="3200" b="0" strike="noStrike" spc="-1" dirty="0" err="1">
                <a:latin typeface="Arial"/>
              </a:rPr>
              <a:t>में</a:t>
            </a:r>
            <a:r>
              <a:rPr lang="en-US" sz="3200" b="0" strike="noStrike" spc="-1" dirty="0">
                <a:latin typeface="Arial"/>
              </a:rPr>
              <a:t> </a:t>
            </a:r>
            <a:r>
              <a:rPr lang="en-US" sz="3200" b="0" strike="noStrike" spc="-1" dirty="0" err="1">
                <a:latin typeface="Arial"/>
              </a:rPr>
              <a:t>यदि</a:t>
            </a:r>
            <a:r>
              <a:rPr lang="en-US" sz="3200" b="0" strike="noStrike" spc="-1" dirty="0">
                <a:latin typeface="Arial"/>
              </a:rPr>
              <a:t> </a:t>
            </a:r>
            <a:r>
              <a:rPr lang="en-US" sz="3200" b="0" strike="noStrike" spc="-1" dirty="0" err="1">
                <a:latin typeface="Arial"/>
              </a:rPr>
              <a:t>हम</a:t>
            </a:r>
            <a:r>
              <a:rPr lang="en-US" sz="3200" b="0" strike="noStrike" spc="-1" dirty="0">
                <a:latin typeface="Arial"/>
              </a:rPr>
              <a:t> method </a:t>
            </a:r>
            <a:r>
              <a:rPr lang="en-US" sz="3200" b="0" strike="noStrike" spc="-1" dirty="0" err="1">
                <a:latin typeface="Arial"/>
              </a:rPr>
              <a:t>में</a:t>
            </a:r>
            <a:r>
              <a:rPr lang="en-US" sz="3200" b="0" strike="noStrike" spc="-1" dirty="0">
                <a:latin typeface="Arial"/>
              </a:rPr>
              <a:t> </a:t>
            </a:r>
            <a:r>
              <a:rPr lang="en-US" sz="3200" b="0" strike="noStrike" spc="-1" dirty="0" err="1">
                <a:latin typeface="Arial"/>
              </a:rPr>
              <a:t>उस</a:t>
            </a:r>
            <a:r>
              <a:rPr lang="en-US" sz="3200" b="0" strike="noStrike" spc="-1" dirty="0">
                <a:latin typeface="Arial"/>
              </a:rPr>
              <a:t> variable </a:t>
            </a:r>
            <a:r>
              <a:rPr lang="en-US" sz="3200" b="0" strike="noStrike" spc="-1" dirty="0" err="1">
                <a:latin typeface="Arial"/>
              </a:rPr>
              <a:t>को</a:t>
            </a:r>
            <a:r>
              <a:rPr lang="en-US" sz="3200" b="0" strike="noStrike" spc="-1" dirty="0">
                <a:latin typeface="Arial"/>
              </a:rPr>
              <a:t> access </a:t>
            </a:r>
            <a:r>
              <a:rPr lang="en-US" sz="3200" b="0" strike="noStrike" spc="-1" dirty="0" err="1">
                <a:latin typeface="Arial"/>
              </a:rPr>
              <a:t>करते</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तो</a:t>
            </a:r>
            <a:r>
              <a:rPr lang="en-US" sz="3200" b="0" strike="noStrike" spc="-1" dirty="0">
                <a:latin typeface="Arial"/>
              </a:rPr>
              <a:t> </a:t>
            </a:r>
            <a:r>
              <a:rPr lang="en-US" sz="3200" b="0" strike="noStrike" spc="-1" dirty="0" err="1">
                <a:latin typeface="Arial"/>
              </a:rPr>
              <a:t>यह</a:t>
            </a:r>
            <a:r>
              <a:rPr lang="en-US" sz="3200" b="0" strike="noStrike" spc="-1" dirty="0">
                <a:latin typeface="Arial"/>
              </a:rPr>
              <a:t> </a:t>
            </a:r>
            <a:r>
              <a:rPr lang="en-US" sz="3200" b="0" strike="noStrike" spc="-1" dirty="0" err="1">
                <a:latin typeface="Arial"/>
              </a:rPr>
              <a:t>उस</a:t>
            </a:r>
            <a:r>
              <a:rPr lang="en-US" sz="3200" b="0" strike="noStrike" spc="-1" dirty="0">
                <a:latin typeface="Arial"/>
              </a:rPr>
              <a:t> method </a:t>
            </a:r>
            <a:r>
              <a:rPr lang="en-US" sz="3200" b="0" strike="noStrike" spc="-1" dirty="0" err="1">
                <a:latin typeface="Arial"/>
              </a:rPr>
              <a:t>के</a:t>
            </a:r>
            <a:r>
              <a:rPr lang="en-US" sz="3200" b="0" strike="noStrike" spc="-1" dirty="0">
                <a:latin typeface="Arial"/>
              </a:rPr>
              <a:t> local variable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व्यक्त</a:t>
            </a:r>
            <a:r>
              <a:rPr lang="en-US" sz="3200" b="0" strike="noStrike" spc="-1" dirty="0">
                <a:latin typeface="Arial"/>
              </a:rPr>
              <a:t> </a:t>
            </a:r>
            <a:r>
              <a:rPr lang="en-US" sz="3200" b="0" strike="noStrike" spc="-1" dirty="0" err="1">
                <a:latin typeface="Arial"/>
              </a:rPr>
              <a:t>करता</a:t>
            </a:r>
            <a:r>
              <a:rPr lang="en-US" sz="3200" b="0" strike="noStrike" spc="-1" dirty="0">
                <a:latin typeface="Arial"/>
              </a:rPr>
              <a:t> </a:t>
            </a:r>
            <a:r>
              <a:rPr lang="en-US" sz="3200" b="0" strike="noStrike" spc="-1" dirty="0" err="1">
                <a:latin typeface="Arial"/>
              </a:rPr>
              <a:t>है</a:t>
            </a:r>
            <a:r>
              <a:rPr lang="en-US" sz="3200" b="0" strike="noStrike" spc="-1" dirty="0">
                <a:latin typeface="Arial"/>
              </a:rPr>
              <a:t> | </a:t>
            </a:r>
            <a:r>
              <a:rPr lang="en-US" sz="3200" b="0" strike="noStrike" spc="-1" dirty="0" err="1">
                <a:latin typeface="Arial"/>
              </a:rPr>
              <a:t>यदि</a:t>
            </a:r>
            <a:r>
              <a:rPr lang="en-US" sz="3200" b="0" strike="noStrike" spc="-1" dirty="0">
                <a:latin typeface="Arial"/>
              </a:rPr>
              <a:t> </a:t>
            </a:r>
            <a:r>
              <a:rPr lang="en-US" sz="3200" b="0" strike="noStrike" spc="-1" dirty="0" err="1">
                <a:latin typeface="Arial"/>
              </a:rPr>
              <a:t>हमें</a:t>
            </a:r>
            <a:r>
              <a:rPr lang="en-US" sz="3200" b="0" strike="noStrike" spc="-1" dirty="0">
                <a:latin typeface="Arial"/>
              </a:rPr>
              <a:t> method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भीतर</a:t>
            </a:r>
            <a:r>
              <a:rPr lang="en-US" sz="3200" b="0" strike="noStrike" spc="-1" dirty="0">
                <a:latin typeface="Arial"/>
              </a:rPr>
              <a:t> Class </a:t>
            </a:r>
            <a:r>
              <a:rPr lang="en-US" sz="3200" b="0" strike="noStrike" spc="-1" dirty="0" err="1">
                <a:latin typeface="Arial"/>
              </a:rPr>
              <a:t>के</a:t>
            </a:r>
            <a:r>
              <a:rPr lang="en-US" sz="3200" b="0" strike="noStrike" spc="-1" dirty="0">
                <a:latin typeface="Arial"/>
              </a:rPr>
              <a:t> member variable </a:t>
            </a:r>
            <a:r>
              <a:rPr lang="en-US" sz="3200" b="0" strike="noStrike" spc="-1" dirty="0" err="1">
                <a:latin typeface="Arial"/>
              </a:rPr>
              <a:t>को</a:t>
            </a:r>
            <a:r>
              <a:rPr lang="en-US" sz="3200" b="0" strike="noStrike" spc="-1" dirty="0">
                <a:latin typeface="Arial"/>
              </a:rPr>
              <a:t> access </a:t>
            </a:r>
            <a:r>
              <a:rPr lang="en-US" sz="3200" b="0" strike="noStrike" spc="-1" dirty="0" err="1">
                <a:latin typeface="Arial"/>
              </a:rPr>
              <a:t>करना</a:t>
            </a:r>
            <a:r>
              <a:rPr lang="en-US" sz="3200" b="0" strike="noStrike" spc="-1" dirty="0">
                <a:latin typeface="Arial"/>
              </a:rPr>
              <a:t> </a:t>
            </a:r>
            <a:r>
              <a:rPr lang="en-US" sz="3200" b="0" strike="noStrike" spc="-1" dirty="0" err="1">
                <a:latin typeface="Arial"/>
              </a:rPr>
              <a:t>है</a:t>
            </a:r>
            <a:r>
              <a:rPr lang="en-US" sz="3200" b="0" strike="noStrike" spc="-1" dirty="0">
                <a:latin typeface="Arial"/>
              </a:rPr>
              <a:t> </a:t>
            </a:r>
            <a:r>
              <a:rPr lang="en-US" sz="3200" b="0" strike="noStrike" spc="-1" dirty="0" err="1">
                <a:latin typeface="Arial"/>
              </a:rPr>
              <a:t>तो</a:t>
            </a:r>
            <a:r>
              <a:rPr lang="en-US" sz="3200" b="0" strike="noStrike" spc="-1" dirty="0">
                <a:latin typeface="Arial"/>
              </a:rPr>
              <a:t> </a:t>
            </a:r>
            <a:r>
              <a:rPr lang="en-US" sz="3200" b="1" strike="noStrike" spc="-1" dirty="0">
                <a:latin typeface="Arial"/>
              </a:rPr>
              <a:t>Me.&lt;variable name&gt;</a:t>
            </a:r>
            <a:r>
              <a:rPr lang="en-US" sz="3200" b="0" strike="noStrike" spc="-1" dirty="0">
                <a:latin typeface="Arial"/>
              </a:rPr>
              <a:t> </a:t>
            </a:r>
            <a:r>
              <a:rPr lang="en-US" sz="3200" b="0" strike="noStrike" spc="-1" dirty="0" err="1">
                <a:latin typeface="Arial"/>
              </a:rPr>
              <a:t>का</a:t>
            </a:r>
            <a:r>
              <a:rPr lang="en-US" sz="3200" b="0" strike="noStrike" spc="-1" dirty="0">
                <a:latin typeface="Arial"/>
              </a:rPr>
              <a:t> </a:t>
            </a:r>
            <a:r>
              <a:rPr lang="en-US" sz="3200" b="0" strike="noStrike" spc="-1" dirty="0" err="1">
                <a:latin typeface="Arial"/>
              </a:rPr>
              <a:t>प्रयोग</a:t>
            </a:r>
            <a:r>
              <a:rPr lang="en-US" sz="3200" b="0" strike="noStrike" spc="-1" dirty="0">
                <a:latin typeface="Arial"/>
              </a:rPr>
              <a:t> </a:t>
            </a:r>
            <a:r>
              <a:rPr lang="en-US" sz="3200" b="0" strike="noStrike" spc="-1" dirty="0" err="1">
                <a:latin typeface="Arial"/>
              </a:rPr>
              <a:t>किया</a:t>
            </a:r>
            <a:r>
              <a:rPr lang="en-US" sz="3200" b="0" strike="noStrike" spc="-1" dirty="0">
                <a:latin typeface="Arial"/>
              </a:rPr>
              <a:t> </a:t>
            </a:r>
            <a:r>
              <a:rPr lang="en-US" sz="3200" b="0" strike="noStrike" spc="-1" dirty="0" err="1">
                <a:latin typeface="Arial"/>
              </a:rPr>
              <a:t>जाता</a:t>
            </a:r>
            <a:r>
              <a:rPr lang="en-US" sz="3200" b="0" strike="noStrike" spc="-1" dirty="0">
                <a:latin typeface="Arial"/>
              </a:rPr>
              <a:t> </a:t>
            </a:r>
            <a:r>
              <a:rPr lang="en-US" sz="3200" b="0" strike="noStrike" spc="-1" dirty="0" err="1">
                <a:latin typeface="Arial"/>
              </a:rPr>
              <a:t>है</a:t>
            </a:r>
            <a:r>
              <a:rPr lang="en-US" sz="3200" b="0" strike="noStrike" spc="-1" dirty="0">
                <a:latin typeface="Arial"/>
              </a:rPr>
              <a:t> |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TextShape 1"/>
          <p:cNvSpPr txBox="1"/>
          <p:nvPr/>
        </p:nvSpPr>
        <p:spPr>
          <a:xfrm>
            <a:off x="609480" y="273240"/>
            <a:ext cx="10972080" cy="1145160"/>
          </a:xfrm>
          <a:prstGeom prst="rect">
            <a:avLst/>
          </a:prstGeom>
          <a:noFill/>
          <a:ln>
            <a:noFill/>
          </a:ln>
        </p:spPr>
        <p:txBody>
          <a:bodyPr lIns="0" tIns="0" rIns="0" bIns="0" anchor="ctr">
            <a:spAutoFit/>
          </a:bodyPr>
          <a:lstStyle/>
          <a:p>
            <a:r>
              <a:rPr lang="en-US" sz="4400" b="1" strike="noStrike" spc="-1">
                <a:latin typeface="Arial"/>
              </a:rPr>
              <a:t>Access Specifiers</a:t>
            </a:r>
          </a:p>
        </p:txBody>
      </p:sp>
      <p:sp>
        <p:nvSpPr>
          <p:cNvPr id="928" name="TextShape 2"/>
          <p:cNvSpPr txBox="1"/>
          <p:nvPr/>
        </p:nvSpPr>
        <p:spPr>
          <a:xfrm>
            <a:off x="609480" y="1604520"/>
            <a:ext cx="10972080" cy="3976920"/>
          </a:xfrm>
          <a:prstGeom prst="rect">
            <a:avLst/>
          </a:prstGeom>
          <a:noFill/>
          <a:ln>
            <a:noFill/>
          </a:ln>
        </p:spPr>
        <p:txBody>
          <a:bodyPr lIns="0" tIns="0" rIns="0" bIns="0">
            <a:normAutofit lnSpcReduction="10000"/>
          </a:bodyPr>
          <a:lstStyle/>
          <a:p>
            <a:pPr marL="432000" indent="-324000">
              <a:lnSpc>
                <a:spcPct val="150000"/>
              </a:lnSpc>
              <a:spcBef>
                <a:spcPts val="1417"/>
              </a:spcBef>
              <a:buClr>
                <a:srgbClr val="000000"/>
              </a:buClr>
              <a:buSzPct val="45000"/>
              <a:buFont typeface="Wingdings" charset="2"/>
              <a:buChar char=""/>
            </a:pPr>
            <a:r>
              <a:rPr lang="en-US" sz="3200" b="0" strike="noStrike" spc="-1">
                <a:latin typeface="Arial"/>
              </a:rPr>
              <a:t>Access specifiers are used to specify access control for a variable and method.</a:t>
            </a:r>
          </a:p>
          <a:p>
            <a:pPr marL="432000" indent="-324000">
              <a:lnSpc>
                <a:spcPct val="150000"/>
              </a:lnSpc>
              <a:spcBef>
                <a:spcPts val="1417"/>
              </a:spcBef>
              <a:buClr>
                <a:srgbClr val="000000"/>
              </a:buClr>
              <a:buSzPct val="45000"/>
              <a:buFont typeface="Wingdings" charset="2"/>
              <a:buChar char=""/>
            </a:pPr>
            <a:r>
              <a:rPr lang="en-US" sz="3200" b="1" strike="noStrike" spc="-1">
                <a:latin typeface="Arial"/>
              </a:rPr>
              <a:t>Public</a:t>
            </a:r>
            <a:r>
              <a:rPr lang="en-US" sz="3200" b="0" strike="noStrike" spc="-1">
                <a:latin typeface="Arial"/>
              </a:rPr>
              <a:t> members are accessible outside the class. </a:t>
            </a:r>
          </a:p>
          <a:p>
            <a:pPr marL="432000" indent="-324000">
              <a:lnSpc>
                <a:spcPct val="150000"/>
              </a:lnSpc>
              <a:spcBef>
                <a:spcPts val="1417"/>
              </a:spcBef>
              <a:buClr>
                <a:srgbClr val="000000"/>
              </a:buClr>
              <a:buSzPct val="45000"/>
              <a:buFont typeface="Wingdings" charset="2"/>
              <a:buChar char=""/>
            </a:pPr>
            <a:r>
              <a:rPr lang="en-US" sz="3200" b="1" strike="noStrike" spc="-1">
                <a:latin typeface="Arial"/>
              </a:rPr>
              <a:t>Private</a:t>
            </a:r>
            <a:r>
              <a:rPr lang="en-US" sz="3200" b="0" strike="noStrike" spc="-1">
                <a:latin typeface="Arial"/>
              </a:rPr>
              <a:t> members are accessible only inside a class not outside the class.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p:nvPr>
        </p:nvSpPr>
        <p:spPr/>
        <p:txBody>
          <a:bodyPr/>
          <a:lstStyle/>
          <a:p>
            <a:endParaRPr lang="en-US"/>
          </a:p>
        </p:txBody>
      </p:sp>
    </p:spTree>
    <p:extLst>
      <p:ext uri="{BB962C8B-B14F-4D97-AF65-F5344CB8AC3E}">
        <p14:creationId xmlns:p14="http://schemas.microsoft.com/office/powerpoint/2010/main" val="92409787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References </a:t>
            </a:r>
            <a:endParaRPr lang="en-US" sz="4400" b="0" strike="noStrike" spc="-1">
              <a:latin typeface="Arial"/>
            </a:endParaRPr>
          </a:p>
        </p:txBody>
      </p:sp>
      <p:sp>
        <p:nvSpPr>
          <p:cNvPr id="930"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u="sng" strike="noStrike" spc="-1">
                <a:solidFill>
                  <a:srgbClr val="0000FF"/>
                </a:solidFill>
                <a:uFillTx/>
                <a:latin typeface="Calibri"/>
                <a:ea typeface="DejaVu Sans"/>
                <a:hlinkClick r:id="rId2"/>
              </a:rPr>
              <a:t>https://www.tutorialspoint.com/net_framework_online_training/net_framework_introduction.asp</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u="sng" strike="noStrike" spc="-1">
                <a:solidFill>
                  <a:srgbClr val="0000FF"/>
                </a:solidFill>
                <a:uFillTx/>
                <a:latin typeface="Calibri"/>
                <a:ea typeface="DejaVu Sans"/>
                <a:hlinkClick r:id="rId3"/>
              </a:rPr>
              <a:t>https://www.c-sharpcorner.com/ebooks/</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838080" y="365040"/>
            <a:ext cx="10512000" cy="68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000"/>
          </a:bodyPr>
          <a:lstStyle/>
          <a:p>
            <a:pPr>
              <a:lnSpc>
                <a:spcPct val="90000"/>
              </a:lnSpc>
            </a:pPr>
            <a:r>
              <a:rPr lang="en-US" sz="4400" b="0" strike="noStrike" spc="-1">
                <a:solidFill>
                  <a:srgbClr val="000000"/>
                </a:solidFill>
                <a:latin typeface="Calibri Light"/>
                <a:ea typeface="DejaVu Sans"/>
              </a:rPr>
              <a:t>.NET – </a:t>
            </a:r>
            <a:r>
              <a:rPr lang="en-US" sz="4000" b="0" strike="noStrike" spc="-1">
                <a:solidFill>
                  <a:srgbClr val="000000"/>
                </a:solidFill>
                <a:latin typeface="Nirmala UI"/>
                <a:ea typeface="DejaVu Sans"/>
              </a:rPr>
              <a:t>परिचय</a:t>
            </a:r>
            <a:r>
              <a:rPr lang="en-US" sz="4400" b="0" strike="noStrike" spc="-1">
                <a:solidFill>
                  <a:srgbClr val="000000"/>
                </a:solidFill>
                <a:latin typeface="Calibri Light"/>
                <a:ea typeface="DejaVu Sans"/>
              </a:rPr>
              <a:t> </a:t>
            </a:r>
            <a:endParaRPr lang="en-US" sz="4400" b="0" strike="noStrike" spc="-1">
              <a:latin typeface="Arial"/>
            </a:endParaRPr>
          </a:p>
        </p:txBody>
      </p:sp>
      <p:sp>
        <p:nvSpPr>
          <p:cNvPr id="497" name="CustomShape 2"/>
          <p:cNvSpPr/>
          <p:nvPr/>
        </p:nvSpPr>
        <p:spPr>
          <a:xfrm>
            <a:off x="838080" y="1107360"/>
            <a:ext cx="10512000" cy="523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9500"/>
          </a:bodyPr>
          <a:lstStyle/>
          <a:p>
            <a:pPr marL="228600" indent="-225000">
              <a:lnSpc>
                <a:spcPct val="150000"/>
              </a:lnSpc>
              <a:spcBef>
                <a:spcPts val="1001"/>
              </a:spcBef>
              <a:buClr>
                <a:srgbClr val="000000"/>
              </a:buClr>
              <a:buFont typeface="Arial"/>
              <a:buChar char="•"/>
            </a:pPr>
            <a:r>
              <a:rPr lang="en-US" sz="2400" b="0" strike="noStrike" spc="-1">
                <a:solidFill>
                  <a:srgbClr val="000000"/>
                </a:solidFill>
                <a:latin typeface="Nirmala UI"/>
                <a:ea typeface="DejaVu Sans"/>
              </a:rPr>
              <a:t>.NET एक software framework है जिसे माइक्रोसॉफ्ट द्वारा बनाया गया है. </a:t>
            </a:r>
            <a:endParaRPr lang="en-US" sz="2400" b="0" strike="noStrike" spc="-1">
              <a:latin typeface="Arial"/>
            </a:endParaRPr>
          </a:p>
          <a:p>
            <a:pPr marL="228600" indent="-225000">
              <a:lnSpc>
                <a:spcPct val="150000"/>
              </a:lnSpc>
              <a:spcBef>
                <a:spcPts val="1001"/>
              </a:spcBef>
              <a:buClr>
                <a:srgbClr val="000000"/>
              </a:buClr>
              <a:buFont typeface="Arial"/>
              <a:buChar char="•"/>
            </a:pPr>
            <a:r>
              <a:rPr lang="en-US" sz="2400" b="0" strike="noStrike" spc="-1">
                <a:solidFill>
                  <a:srgbClr val="000000"/>
                </a:solidFill>
                <a:latin typeface="Nirmala UI"/>
                <a:ea typeface="DejaVu Sans"/>
              </a:rPr>
              <a:t>इसका  पहला संस्करण (version) 1.0 था जो वर्ष 2002 में आया | </a:t>
            </a:r>
            <a:endParaRPr lang="en-US" sz="2400" b="0" strike="noStrike" spc="-1">
              <a:latin typeface="Arial"/>
            </a:endParaRPr>
          </a:p>
          <a:p>
            <a:pPr marL="228600" indent="-225000">
              <a:lnSpc>
                <a:spcPct val="150000"/>
              </a:lnSpc>
              <a:spcBef>
                <a:spcPts val="1001"/>
              </a:spcBef>
              <a:buClr>
                <a:srgbClr val="000000"/>
              </a:buClr>
              <a:buFont typeface="Arial"/>
              <a:buChar char="•"/>
            </a:pPr>
            <a:r>
              <a:rPr lang="en-US" sz="2400" b="0" strike="noStrike" spc="-1">
                <a:solidFill>
                  <a:srgbClr val="000000"/>
                </a:solidFill>
                <a:latin typeface="Nirmala UI"/>
                <a:ea typeface="DejaVu Sans"/>
              </a:rPr>
              <a:t>यह एक virtual machine है जो विभिन्न भाषाओ में लिखे गए प्रोग्राम को compile (संकलित) तथा execute (कार्यान्वित)  करता है | जैसे – C#, VB.Net आदि | </a:t>
            </a:r>
            <a:endParaRPr lang="en-US" sz="2400" b="0" strike="noStrike" spc="-1">
              <a:latin typeface="Arial"/>
            </a:endParaRPr>
          </a:p>
          <a:p>
            <a:pPr marL="228600" indent="-225000">
              <a:lnSpc>
                <a:spcPct val="150000"/>
              </a:lnSpc>
              <a:spcBef>
                <a:spcPts val="1001"/>
              </a:spcBef>
              <a:buClr>
                <a:srgbClr val="000000"/>
              </a:buClr>
              <a:buFont typeface="Arial"/>
              <a:buChar char="•"/>
            </a:pPr>
            <a:r>
              <a:rPr lang="en-US" sz="2400" b="0" strike="noStrike" spc="-1">
                <a:solidFill>
                  <a:srgbClr val="000000"/>
                </a:solidFill>
                <a:latin typeface="Nirmala UI"/>
                <a:ea typeface="DejaVu Sans"/>
              </a:rPr>
              <a:t>इसका उपयोग कंसोल एप्लीकेशन, फॉर्म-आधारित एप्लीकेशन (form based applications), वेब-एप्लीकेशन तथा वेब सर्विसेज को विकसित करने में होता है | </a:t>
            </a:r>
            <a:endParaRPr lang="en-US" sz="2400" b="0" strike="noStrike" spc="-1">
              <a:latin typeface="Arial"/>
            </a:endParaRPr>
          </a:p>
          <a:p>
            <a:pPr marL="228600" indent="-225000">
              <a:lnSpc>
                <a:spcPct val="150000"/>
              </a:lnSpc>
              <a:spcBef>
                <a:spcPts val="1001"/>
              </a:spcBef>
              <a:buClr>
                <a:srgbClr val="000000"/>
              </a:buClr>
              <a:buFont typeface="Arial"/>
              <a:buChar char="•"/>
            </a:pPr>
            <a:r>
              <a:rPr lang="en-US" sz="2400" b="0" strike="noStrike" spc="-1">
                <a:solidFill>
                  <a:srgbClr val="000000"/>
                </a:solidFill>
                <a:latin typeface="Nirmala UI"/>
                <a:ea typeface="DejaVu Sans"/>
              </a:rPr>
              <a:t>डॉट-नेट 60 प्रोग्रामिंग भाषों का समर्थन करता है जिसमें 11 भाषाएँ ऐसी है जो माइक्रोसॉफ्ट द्वारा विकसित की गई है | </a:t>
            </a:r>
            <a:endParaRPr lang="en-US" sz="2400" b="0" strike="noStrike" spc="-1">
              <a:latin typeface="Arial"/>
            </a:endParaRPr>
          </a:p>
          <a:p>
            <a:pPr>
              <a:lnSpc>
                <a:spcPct val="150000"/>
              </a:lnSpc>
              <a:spcBef>
                <a:spcPts val="1001"/>
              </a:spcBef>
            </a:pPr>
            <a:endParaRPr lang="en-US" sz="2400" b="0" strike="noStrike" spc="-1">
              <a:latin typeface="Arial"/>
            </a:endParaRPr>
          </a:p>
          <a:p>
            <a:pPr>
              <a:lnSpc>
                <a:spcPct val="90000"/>
              </a:lnSpc>
              <a:spcBef>
                <a:spcPts val="1001"/>
              </a:spcBef>
            </a:pPr>
            <a:endParaRPr lang="en-US" sz="2400" b="0" strike="noStrike" spc="-1">
              <a:latin typeface="Arial"/>
            </a:endParaRPr>
          </a:p>
          <a:p>
            <a:pPr>
              <a:lnSpc>
                <a:spcPct val="90000"/>
              </a:lnSpc>
              <a:spcBef>
                <a:spcPts val="1001"/>
              </a:spcBef>
            </a:pPr>
            <a:endParaRPr lang="en-US" sz="2400" b="0" strike="noStrike" spc="-1">
              <a:latin typeface="Arial"/>
            </a:endParaRPr>
          </a:p>
          <a:p>
            <a:pPr>
              <a:lnSpc>
                <a:spcPct val="90000"/>
              </a:lnSpc>
              <a:spcBef>
                <a:spcPts val="1001"/>
              </a:spcBef>
            </a:pP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838080" y="205200"/>
            <a:ext cx="10512000" cy="56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1" strike="noStrike" spc="-1">
                <a:solidFill>
                  <a:srgbClr val="000000"/>
                </a:solidFill>
                <a:latin typeface="Calibri Light"/>
                <a:ea typeface="DejaVu Sans"/>
              </a:rPr>
              <a:t>Visual Studio .Net  IDE ... Start Page</a:t>
            </a:r>
            <a:endParaRPr lang="en-US" sz="3600" b="0" strike="noStrike" spc="-1">
              <a:latin typeface="Arial"/>
            </a:endParaRPr>
          </a:p>
        </p:txBody>
      </p:sp>
      <p:sp>
        <p:nvSpPr>
          <p:cNvPr id="538" name="CustomShape 2"/>
          <p:cNvSpPr/>
          <p:nvPr/>
        </p:nvSpPr>
        <p:spPr>
          <a:xfrm>
            <a:off x="532800" y="878760"/>
            <a:ext cx="11270880" cy="584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3000" lnSpcReduction="10000"/>
          </a:bodyPr>
          <a:lstStyle/>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Start Page  </a:t>
            </a:r>
            <a:r>
              <a:rPr lang="en-US" sz="2800" b="0" strike="noStrike" spc="-1">
                <a:solidFill>
                  <a:srgbClr val="000000"/>
                </a:solidFill>
                <a:latin typeface="Calibri"/>
                <a:ea typeface="DejaVu Sans"/>
              </a:rPr>
              <a:t>- Recent Projects, Open Project, New Project, Sample Programs. यह पेज visual studio.net version के अनुसार भिन्न हो सकता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What’s New </a:t>
            </a:r>
            <a:r>
              <a:rPr lang="en-US" sz="2800" b="0" strike="noStrike" spc="-1">
                <a:solidFill>
                  <a:srgbClr val="000000"/>
                </a:solidFill>
                <a:latin typeface="Calibri"/>
                <a:ea typeface="DejaVu Sans"/>
              </a:rPr>
              <a:t>– list of new features and updates</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Online Community </a:t>
            </a:r>
            <a:r>
              <a:rPr lang="en-US" sz="2800" b="0" strike="noStrike" spc="-1">
                <a:solidFill>
                  <a:srgbClr val="000000"/>
                </a:solidFill>
                <a:latin typeface="Calibri"/>
                <a:ea typeface="DejaVu Sans"/>
              </a:rPr>
              <a:t>– group of developers using newgroups (message board on  internet) and websites</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Headlines</a:t>
            </a:r>
            <a:r>
              <a:rPr lang="en-US" sz="2800" b="0" strike="noStrike" spc="-1">
                <a:solidFill>
                  <a:srgbClr val="000000"/>
                </a:solidFill>
                <a:latin typeface="Calibri"/>
                <a:ea typeface="DejaVu Sans"/>
              </a:rPr>
              <a:t> – news and articles and how-to guides</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Search Online </a:t>
            </a:r>
            <a:r>
              <a:rPr lang="en-US" sz="2800" b="0" strike="noStrike" spc="-1">
                <a:solidFill>
                  <a:srgbClr val="000000"/>
                </a:solidFill>
                <a:latin typeface="Calibri"/>
                <a:ea typeface="DejaVu Sans"/>
              </a:rPr>
              <a:t>– browse through MSDN (Microsoft Online Developer Netwrok) online library of articles and tutorials and documentation.</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Downloads</a:t>
            </a:r>
            <a:r>
              <a:rPr lang="en-US" sz="2800" b="0" strike="noStrike" spc="-1">
                <a:solidFill>
                  <a:srgbClr val="000000"/>
                </a:solidFill>
                <a:latin typeface="Calibri"/>
                <a:ea typeface="DejaVu Sans"/>
              </a:rPr>
              <a:t> – product updates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XML Web Service </a:t>
            </a:r>
            <a:r>
              <a:rPr lang="en-US" sz="2800" b="0" strike="noStrike" spc="-1">
                <a:solidFill>
                  <a:srgbClr val="000000"/>
                </a:solidFill>
                <a:latin typeface="Calibri"/>
                <a:ea typeface="DejaVu Sans"/>
              </a:rPr>
              <a:t>– information about web services (reusable pieces of software available on on the internet)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Web Hosting </a:t>
            </a:r>
            <a:r>
              <a:rPr lang="en-US" sz="2800" b="0" strike="noStrike" spc="-1">
                <a:solidFill>
                  <a:srgbClr val="000000"/>
                </a:solidFill>
                <a:latin typeface="Calibri"/>
                <a:ea typeface="DejaVu Sans"/>
              </a:rPr>
              <a:t>– post your software online for public use. (Deployment)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My Profile </a:t>
            </a:r>
            <a:r>
              <a:rPr lang="en-US" sz="2800" b="0" strike="noStrike" spc="-1">
                <a:solidFill>
                  <a:srgbClr val="000000"/>
                </a:solidFill>
                <a:latin typeface="Calibri"/>
                <a:ea typeface="DejaVu Sans"/>
              </a:rPr>
              <a:t>– adjust and cutomize various Visual Studio .Net settings</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Internal Web Browser - </a:t>
            </a:r>
            <a:r>
              <a:rPr lang="en-US" sz="2800" b="0" strike="noStrike" spc="-1">
                <a:solidFill>
                  <a:srgbClr val="000000"/>
                </a:solidFill>
                <a:latin typeface="Calibri"/>
                <a:ea typeface="DejaVu Sans"/>
              </a:rPr>
              <a:t>Programmers can browse the internet from within IDE using internal web browser.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CustomShape 1"/>
          <p:cNvSpPr/>
          <p:nvPr/>
        </p:nvSpPr>
        <p:spPr>
          <a:xfrm>
            <a:off x="838080" y="266400"/>
            <a:ext cx="10512000" cy="58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200" b="1" strike="noStrike" spc="-1">
                <a:solidFill>
                  <a:srgbClr val="000000"/>
                </a:solidFill>
                <a:latin typeface="Calibri Light"/>
                <a:ea typeface="DejaVu Sans"/>
              </a:rPr>
              <a:t>Creating a new Project in IDE -  </a:t>
            </a:r>
            <a:endParaRPr lang="en-US" sz="3200" b="0" strike="noStrike" spc="-1">
              <a:latin typeface="Arial"/>
            </a:endParaRPr>
          </a:p>
        </p:txBody>
      </p:sp>
      <p:sp>
        <p:nvSpPr>
          <p:cNvPr id="540" name="CustomShape 2"/>
          <p:cNvSpPr/>
          <p:nvPr/>
        </p:nvSpPr>
        <p:spPr>
          <a:xfrm>
            <a:off x="838080" y="950040"/>
            <a:ext cx="10512000" cy="522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5000">
              <a:lnSpc>
                <a:spcPct val="90000"/>
              </a:lnSpc>
              <a:spcBef>
                <a:spcPts val="1001"/>
              </a:spcBef>
              <a:buClr>
                <a:srgbClr val="000000"/>
              </a:buClr>
              <a:buFont typeface="Arial"/>
              <a:buChar char="•"/>
            </a:pPr>
            <a:r>
              <a:rPr lang="en-US" sz="2000" b="0" strike="noStrike" spc="-1">
                <a:solidFill>
                  <a:srgbClr val="000000"/>
                </a:solidFill>
                <a:latin typeface="Calibri"/>
                <a:ea typeface="DejaVu Sans"/>
              </a:rPr>
              <a:t>Click on “New Project” Button on start page. </a:t>
            </a:r>
            <a:endParaRPr lang="en-US" sz="2000" b="0" strike="noStrike" spc="-1">
              <a:latin typeface="Arial"/>
            </a:endParaRPr>
          </a:p>
          <a:p>
            <a:pPr marL="228600" indent="-225000">
              <a:lnSpc>
                <a:spcPct val="90000"/>
              </a:lnSpc>
              <a:spcBef>
                <a:spcPts val="1001"/>
              </a:spcBef>
              <a:buClr>
                <a:srgbClr val="000000"/>
              </a:buClr>
              <a:buFont typeface="Arial"/>
              <a:buChar char="•"/>
            </a:pPr>
            <a:r>
              <a:rPr lang="en-US" sz="2000" b="0" strike="noStrike" spc="-1">
                <a:solidFill>
                  <a:srgbClr val="000000"/>
                </a:solidFill>
                <a:latin typeface="Calibri"/>
                <a:ea typeface="DejaVu Sans"/>
              </a:rPr>
              <a:t>It will display “New Project Dialog”  - </a:t>
            </a:r>
            <a:endParaRPr lang="en-US" sz="2000" b="0" strike="noStrike" spc="-1">
              <a:latin typeface="Arial"/>
            </a:endParaRPr>
          </a:p>
        </p:txBody>
      </p:sp>
      <p:pic>
        <p:nvPicPr>
          <p:cNvPr id="541" name="Picture 3"/>
          <p:cNvPicPr/>
          <p:nvPr/>
        </p:nvPicPr>
        <p:blipFill>
          <a:blip r:embed="rId2"/>
          <a:stretch/>
        </p:blipFill>
        <p:spPr>
          <a:xfrm>
            <a:off x="5888880" y="852120"/>
            <a:ext cx="5932800" cy="4258080"/>
          </a:xfrm>
          <a:prstGeom prst="rect">
            <a:avLst/>
          </a:prstGeom>
          <a:ln>
            <a:noFill/>
          </a:ln>
        </p:spPr>
      </p:pic>
      <p:sp>
        <p:nvSpPr>
          <p:cNvPr id="542" name="CustomShape 3"/>
          <p:cNvSpPr/>
          <p:nvPr/>
        </p:nvSpPr>
        <p:spPr>
          <a:xfrm>
            <a:off x="838080" y="1928880"/>
            <a:ext cx="5046840" cy="461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en-US" sz="1800" b="0" strike="noStrike" spc="-1">
                <a:solidFill>
                  <a:srgbClr val="000000"/>
                </a:solidFill>
                <a:latin typeface="Calibri"/>
                <a:ea typeface="DejaVu Sans"/>
              </a:rPr>
              <a:t>- Visual Studio .Net IDE में programs को project तथा </a:t>
            </a:r>
            <a:endParaRPr lang="en-US" sz="1800" b="0" strike="noStrike" spc="-1">
              <a:latin typeface="Arial"/>
            </a:endParaRPr>
          </a:p>
          <a:p>
            <a:pPr>
              <a:lnSpc>
                <a:spcPct val="150000"/>
              </a:lnSpc>
            </a:pPr>
            <a:r>
              <a:rPr lang="en-US" sz="1800" b="0" strike="noStrike" spc="-1">
                <a:solidFill>
                  <a:srgbClr val="000000"/>
                </a:solidFill>
                <a:latin typeface="Calibri"/>
                <a:ea typeface="DejaVu Sans"/>
              </a:rPr>
              <a:t>Solutions में व्यवस्थित रखा जाता है | </a:t>
            </a:r>
            <a:endParaRPr lang="en-US" sz="1800" b="0" strike="noStrike" spc="-1">
              <a:latin typeface="Arial"/>
            </a:endParaRPr>
          </a:p>
          <a:p>
            <a:pPr>
              <a:lnSpc>
                <a:spcPct val="150000"/>
              </a:lnSpc>
            </a:pPr>
            <a:r>
              <a:rPr lang="en-US" sz="1800" b="0" strike="noStrike" spc="-1">
                <a:solidFill>
                  <a:srgbClr val="000000"/>
                </a:solidFill>
                <a:latin typeface="Calibri"/>
                <a:ea typeface="DejaVu Sans"/>
              </a:rPr>
              <a:t>- Multiple- project solutions का उपयोग large-scale </a:t>
            </a:r>
            <a:endParaRPr lang="en-US" sz="1800" b="0" strike="noStrike" spc="-1">
              <a:latin typeface="Arial"/>
            </a:endParaRPr>
          </a:p>
          <a:p>
            <a:pPr>
              <a:lnSpc>
                <a:spcPct val="150000"/>
              </a:lnSpc>
            </a:pPr>
            <a:r>
              <a:rPr lang="en-US" sz="1800" b="0" strike="noStrike" spc="-1">
                <a:solidFill>
                  <a:srgbClr val="000000"/>
                </a:solidFill>
                <a:latin typeface="Calibri"/>
                <a:ea typeface="DejaVu Sans"/>
              </a:rPr>
              <a:t>Applications बनाने में होता है |  </a:t>
            </a:r>
            <a:endParaRPr lang="en-US" sz="1800" b="0" strike="noStrike" spc="-1">
              <a:latin typeface="Arial"/>
            </a:endParaRPr>
          </a:p>
          <a:p>
            <a:pPr marL="285840" indent="-282240">
              <a:lnSpc>
                <a:spcPct val="150000"/>
              </a:lnSpc>
              <a:buClr>
                <a:srgbClr val="000000"/>
              </a:buClr>
              <a:buFont typeface="StarSymbol"/>
              <a:buChar char="-"/>
            </a:pPr>
            <a:r>
              <a:rPr lang="en-US" sz="1800" b="0" strike="noStrike" spc="-1">
                <a:solidFill>
                  <a:srgbClr val="000000"/>
                </a:solidFill>
                <a:latin typeface="Calibri"/>
                <a:ea typeface="DejaVu Sans"/>
              </a:rPr>
              <a:t>New Projet &gt; Project Type &gt; Template </a:t>
            </a:r>
            <a:endParaRPr lang="en-US" sz="1800" b="0" strike="noStrike" spc="-1">
              <a:latin typeface="Arial"/>
            </a:endParaRPr>
          </a:p>
          <a:p>
            <a:pPr marL="285840" indent="-282240">
              <a:lnSpc>
                <a:spcPct val="150000"/>
              </a:lnSpc>
              <a:buClr>
                <a:srgbClr val="000000"/>
              </a:buClr>
              <a:buFont typeface="StarSymbol"/>
              <a:buChar char="-"/>
            </a:pPr>
            <a:r>
              <a:rPr lang="en-US" sz="1800" b="0" strike="noStrike" spc="-1">
                <a:solidFill>
                  <a:srgbClr val="000000"/>
                </a:solidFill>
                <a:latin typeface="Calibri"/>
                <a:ea typeface="DejaVu Sans"/>
              </a:rPr>
              <a:t>Project Name – WindowsApplication1</a:t>
            </a:r>
            <a:endParaRPr lang="en-US" sz="1800" b="0" strike="noStrike" spc="-1">
              <a:latin typeface="Arial"/>
            </a:endParaRPr>
          </a:p>
          <a:p>
            <a:pPr marL="285840" indent="-282240">
              <a:lnSpc>
                <a:spcPct val="150000"/>
              </a:lnSpc>
              <a:buClr>
                <a:srgbClr val="000000"/>
              </a:buClr>
              <a:buFont typeface="StarSymbol"/>
              <a:buChar char="-"/>
            </a:pPr>
            <a:r>
              <a:rPr lang="en-US" sz="1800" b="0" strike="noStrike" spc="-1">
                <a:solidFill>
                  <a:srgbClr val="000000"/>
                </a:solidFill>
                <a:latin typeface="Calibri"/>
                <a:ea typeface="DejaVu Sans"/>
              </a:rPr>
              <a:t>Project Location – C:\My Docuemnts</a:t>
            </a:r>
            <a:endParaRPr lang="en-US" sz="1800" b="0" strike="noStrike" spc="-1">
              <a:latin typeface="Arial"/>
            </a:endParaRPr>
          </a:p>
          <a:p>
            <a:pPr marL="285840" indent="-282240">
              <a:lnSpc>
                <a:spcPct val="150000"/>
              </a:lnSpc>
              <a:buClr>
                <a:srgbClr val="000000"/>
              </a:buClr>
              <a:buFont typeface="StarSymbol"/>
              <a:buChar char="-"/>
            </a:pPr>
            <a:r>
              <a:rPr lang="en-US" sz="1800" b="0" strike="noStrike" spc="-1">
                <a:solidFill>
                  <a:srgbClr val="000000"/>
                </a:solidFill>
                <a:latin typeface="Calibri"/>
                <a:ea typeface="DejaVu Sans"/>
              </a:rPr>
              <a:t>Click OK button – it will now show design view as shown in next slide. </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A </a:t>
            </a:r>
            <a:r>
              <a:rPr lang="en-US" sz="1800" b="1" i="1" strike="noStrike" spc="-1">
                <a:solidFill>
                  <a:srgbClr val="000000"/>
                </a:solidFill>
                <a:latin typeface="Calibri"/>
                <a:ea typeface="DejaVu Sans"/>
              </a:rPr>
              <a:t>Windows Application </a:t>
            </a:r>
            <a:r>
              <a:rPr lang="en-US" sz="1800" b="0" strike="noStrike" spc="-1">
                <a:solidFill>
                  <a:srgbClr val="000000"/>
                </a:solidFill>
                <a:latin typeface="Calibri"/>
                <a:ea typeface="DejaVu Sans"/>
              </a:rPr>
              <a:t>is a program that executes inside the Windows OS (e.g., Windows 2000 or Windows XP). It has GUI.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CustomShape 1"/>
          <p:cNvSpPr/>
          <p:nvPr/>
        </p:nvSpPr>
        <p:spPr>
          <a:xfrm>
            <a:off x="838080" y="106560"/>
            <a:ext cx="4777920" cy="56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2800" b="1" strike="noStrike" spc="-1">
                <a:solidFill>
                  <a:srgbClr val="000000"/>
                </a:solidFill>
                <a:latin typeface="Calibri Light"/>
                <a:ea typeface="DejaVu Sans"/>
              </a:rPr>
              <a:t>Creating a project – design view </a:t>
            </a:r>
            <a:endParaRPr lang="en-US" sz="2800" b="0" strike="noStrike" spc="-1">
              <a:latin typeface="Arial"/>
            </a:endParaRPr>
          </a:p>
        </p:txBody>
      </p:sp>
      <p:pic>
        <p:nvPicPr>
          <p:cNvPr id="544" name="Picture 3"/>
          <p:cNvPicPr/>
          <p:nvPr/>
        </p:nvPicPr>
        <p:blipFill>
          <a:blip r:embed="rId2"/>
          <a:stretch/>
        </p:blipFill>
        <p:spPr>
          <a:xfrm>
            <a:off x="5340960" y="798480"/>
            <a:ext cx="6406560" cy="5825880"/>
          </a:xfrm>
          <a:prstGeom prst="rect">
            <a:avLst/>
          </a:prstGeom>
          <a:ln>
            <a:noFill/>
          </a:ln>
        </p:spPr>
      </p:pic>
      <p:sp>
        <p:nvSpPr>
          <p:cNvPr id="545" name="CustomShape 2"/>
          <p:cNvSpPr/>
          <p:nvPr/>
        </p:nvSpPr>
        <p:spPr>
          <a:xfrm>
            <a:off x="275040" y="1109880"/>
            <a:ext cx="4932360" cy="365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 Form1 – grey rectangle – represents windows </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Application. </a:t>
            </a:r>
            <a:endParaRPr lang="en-US" sz="1800" b="0" strike="noStrike" spc="-1">
              <a:latin typeface="Arial"/>
            </a:endParaRPr>
          </a:p>
          <a:p>
            <a:pPr marL="285840" indent="-282240">
              <a:lnSpc>
                <a:spcPct val="100000"/>
              </a:lnSpc>
              <a:buClr>
                <a:srgbClr val="000000"/>
              </a:buClr>
              <a:buFont typeface="StarSymbol"/>
              <a:buChar char="-"/>
            </a:pPr>
            <a:r>
              <a:rPr lang="en-US" sz="1800" b="0" strike="noStrike" spc="-1">
                <a:solidFill>
                  <a:srgbClr val="000000"/>
                </a:solidFill>
                <a:latin typeface="Calibri"/>
                <a:ea typeface="DejaVu Sans"/>
              </a:rPr>
              <a:t>Form can be customized by adding controls </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(reusable components e.g. Buttons etc. </a:t>
            </a:r>
            <a:endParaRPr lang="en-US" sz="1800" b="0" strike="noStrike" spc="-1">
              <a:latin typeface="Arial"/>
            </a:endParaRPr>
          </a:p>
          <a:p>
            <a:pPr marL="285840" indent="-282240">
              <a:lnSpc>
                <a:spcPct val="100000"/>
              </a:lnSpc>
              <a:buClr>
                <a:srgbClr val="000000"/>
              </a:buClr>
              <a:buFont typeface="StarSymbol"/>
              <a:buChar char="-"/>
            </a:pPr>
            <a:r>
              <a:rPr lang="en-US" sz="1800" b="0" strike="noStrike" spc="-1">
                <a:solidFill>
                  <a:srgbClr val="000000"/>
                </a:solidFill>
                <a:latin typeface="Calibri"/>
                <a:ea typeface="DejaVu Sans"/>
              </a:rPr>
              <a:t>GUI = Form and Controls (visual part of program)</a:t>
            </a:r>
            <a:endParaRPr lang="en-US" sz="1800" b="0" strike="noStrike" spc="-1">
              <a:latin typeface="Arial"/>
            </a:endParaRPr>
          </a:p>
          <a:p>
            <a:pPr marL="285840" indent="-282240">
              <a:lnSpc>
                <a:spcPct val="100000"/>
              </a:lnSpc>
              <a:buClr>
                <a:srgbClr val="000000"/>
              </a:buClr>
              <a:buFont typeface="StarSymbol"/>
              <a:buChar char="-"/>
            </a:pPr>
            <a:r>
              <a:rPr lang="en-US" sz="1800" b="0" strike="noStrike" spc="-1">
                <a:solidFill>
                  <a:srgbClr val="000000"/>
                </a:solidFill>
                <a:latin typeface="Calibri"/>
                <a:ea typeface="DejaVu Sans"/>
              </a:rPr>
              <a:t>The name of each open document is listed on a </a:t>
            </a:r>
            <a:r>
              <a:rPr lang="en-US" sz="1800" b="1" i="1" strike="noStrike" spc="-1">
                <a:solidFill>
                  <a:srgbClr val="000000"/>
                </a:solidFill>
                <a:latin typeface="Calibri"/>
                <a:ea typeface="DejaVu Sans"/>
              </a:rPr>
              <a:t>tab</a:t>
            </a:r>
            <a:r>
              <a:rPr lang="en-US" sz="1800" b="1" strike="noStrike" spc="-1">
                <a:solidFill>
                  <a:srgbClr val="000000"/>
                </a:solidFill>
                <a:latin typeface="Calibri"/>
                <a:ea typeface="DejaVu Sans"/>
              </a:rPr>
              <a:t>.</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 To view a document, click its tab. Tabs</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save space and facilitate easy access to multiple documents.</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 </a:t>
            </a:r>
            <a:r>
              <a:rPr lang="en-US" sz="1800" b="0" i="1" strike="noStrike" spc="-1">
                <a:solidFill>
                  <a:srgbClr val="000000"/>
                </a:solidFill>
                <a:latin typeface="Calibri"/>
                <a:ea typeface="DejaVu Sans"/>
              </a:rPr>
              <a:t>Active tab</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838080" y="204120"/>
            <a:ext cx="10512000" cy="75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200" b="1" strike="noStrike" spc="-1">
                <a:solidFill>
                  <a:srgbClr val="000000"/>
                </a:solidFill>
                <a:latin typeface="Calibri Light"/>
                <a:ea typeface="DejaVu Sans"/>
              </a:rPr>
              <a:t>Visual Studio .Net IDE – Menubar &amp; Toolbar</a:t>
            </a:r>
            <a:endParaRPr lang="en-US" sz="3200" b="0" strike="noStrike" spc="-1">
              <a:latin typeface="Arial"/>
            </a:endParaRPr>
          </a:p>
        </p:txBody>
      </p:sp>
      <p:sp>
        <p:nvSpPr>
          <p:cNvPr id="547" name="CustomShape 2"/>
          <p:cNvSpPr/>
          <p:nvPr/>
        </p:nvSpPr>
        <p:spPr>
          <a:xfrm>
            <a:off x="838080" y="1038600"/>
            <a:ext cx="10512000" cy="513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6000" lnSpcReduction="10000"/>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Commands are located on Menubar and related commands </a:t>
            </a:r>
            <a:r>
              <a:rPr lang="en-US" sz="2800" b="0" i="1" strike="noStrike" spc="-1">
                <a:solidFill>
                  <a:srgbClr val="000000"/>
                </a:solidFill>
                <a:latin typeface="Calibri"/>
                <a:ea typeface="DejaVu Sans"/>
              </a:rPr>
              <a:t>(Menu Items</a:t>
            </a:r>
            <a:r>
              <a:rPr lang="en-US" sz="2800" b="0" strike="noStrike" spc="-1">
                <a:solidFill>
                  <a:srgbClr val="000000"/>
                </a:solidFill>
                <a:latin typeface="Calibri"/>
                <a:ea typeface="DejaVu Sans"/>
              </a:rPr>
              <a:t>)  are grouped together in each menu. </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File &gt; New &gt; Project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File – Commands for Open Project, closing project, printing peoject etc.</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Edit – Cut, Paste, Find, Undo etc.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View – commands to display IDE windows and toolbars.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Project – Commands for managing project and its files.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Build – Commands for </a:t>
            </a:r>
            <a:r>
              <a:rPr lang="en-US" sz="2800" b="0" i="1" strike="noStrike" spc="-1">
                <a:solidFill>
                  <a:srgbClr val="000000"/>
                </a:solidFill>
                <a:latin typeface="Calibri"/>
                <a:ea typeface="DejaVu Sans"/>
              </a:rPr>
              <a:t>compiling</a:t>
            </a:r>
            <a:r>
              <a:rPr lang="en-US" sz="2800" b="0" strike="noStrike" spc="-1">
                <a:solidFill>
                  <a:srgbClr val="000000"/>
                </a:solidFill>
                <a:latin typeface="Calibri"/>
                <a:ea typeface="DejaVu Sans"/>
              </a:rPr>
              <a:t> a program.</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Debug – commands for </a:t>
            </a:r>
            <a:r>
              <a:rPr lang="en-US" sz="2800" b="0" i="1" strike="noStrike" spc="-1">
                <a:solidFill>
                  <a:srgbClr val="000000"/>
                </a:solidFill>
                <a:latin typeface="Calibri"/>
                <a:ea typeface="DejaVu Sans"/>
              </a:rPr>
              <a:t>debugging</a:t>
            </a:r>
            <a:r>
              <a:rPr lang="en-US" sz="2800" b="0" strike="noStrike" spc="-1">
                <a:solidFill>
                  <a:srgbClr val="000000"/>
                </a:solidFill>
                <a:latin typeface="Calibri"/>
                <a:ea typeface="DejaVu Sans"/>
              </a:rPr>
              <a:t>  and </a:t>
            </a:r>
            <a:r>
              <a:rPr lang="en-US" sz="2800" b="0" i="1" strike="noStrike" spc="-1">
                <a:solidFill>
                  <a:srgbClr val="000000"/>
                </a:solidFill>
                <a:latin typeface="Calibri"/>
                <a:ea typeface="DejaVu Sans"/>
              </a:rPr>
              <a:t>running</a:t>
            </a:r>
            <a:r>
              <a:rPr lang="en-US" sz="2800" b="0" strike="noStrike" spc="-1">
                <a:solidFill>
                  <a:srgbClr val="000000"/>
                </a:solidFill>
                <a:latin typeface="Calibri"/>
                <a:ea typeface="DejaVu Sans"/>
              </a:rPr>
              <a:t> a program.</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Data – commands for interacting with databases.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Format – commands for arranging a form’s controls.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Tools – Additional tools and commands for customizing IDE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Windows – commands for arranging and displaying windows.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Help – commands for accessing IDE’s help features. </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548" name="Picture 3"/>
          <p:cNvPicPr/>
          <p:nvPr/>
        </p:nvPicPr>
        <p:blipFill>
          <a:blip r:embed="rId2"/>
          <a:stretch/>
        </p:blipFill>
        <p:spPr>
          <a:xfrm>
            <a:off x="3684240" y="1333440"/>
            <a:ext cx="7021440" cy="1293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825480" y="219240"/>
            <a:ext cx="4071960" cy="76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IDE – Toolbars </a:t>
            </a:r>
            <a:endParaRPr lang="en-US" sz="4400" b="0" strike="noStrike" spc="-1">
              <a:latin typeface="Arial"/>
            </a:endParaRPr>
          </a:p>
        </p:txBody>
      </p:sp>
      <p:pic>
        <p:nvPicPr>
          <p:cNvPr id="550" name="Content Placeholder 3"/>
          <p:cNvPicPr/>
          <p:nvPr/>
        </p:nvPicPr>
        <p:blipFill>
          <a:blip r:embed="rId2"/>
          <a:stretch/>
        </p:blipFill>
        <p:spPr>
          <a:xfrm>
            <a:off x="5096520" y="604800"/>
            <a:ext cx="6806880" cy="2168280"/>
          </a:xfrm>
          <a:prstGeom prst="rect">
            <a:avLst/>
          </a:prstGeom>
          <a:ln>
            <a:noFill/>
          </a:ln>
        </p:spPr>
      </p:pic>
      <p:sp>
        <p:nvSpPr>
          <p:cNvPr id="551" name="CustomShape 2"/>
          <p:cNvSpPr/>
          <p:nvPr/>
        </p:nvSpPr>
        <p:spPr>
          <a:xfrm>
            <a:off x="586080" y="1028520"/>
            <a:ext cx="4071960" cy="47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 Commonly used commands are put on the</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Toolbar for quick access. </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Toolbar contains pictures called </a:t>
            </a:r>
            <a:r>
              <a:rPr lang="en-US" sz="1800" b="1" i="1" strike="noStrike" spc="-1">
                <a:solidFill>
                  <a:srgbClr val="000000"/>
                </a:solidFill>
                <a:latin typeface="Calibri"/>
                <a:ea typeface="DejaVu Sans"/>
              </a:rPr>
              <a:t>icons</a:t>
            </a:r>
            <a:r>
              <a:rPr lang="en-US" sz="1800" b="0" strike="noStrike" spc="-1">
                <a:solidFill>
                  <a:srgbClr val="000000"/>
                </a:solidFill>
                <a:latin typeface="Calibri"/>
                <a:ea typeface="DejaVu Sans"/>
              </a:rPr>
              <a:t> that</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graphically represent commands.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ea typeface="DejaVu Sans"/>
              </a:rPr>
              <a:t>Click the icon to execute particular command.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ea typeface="DejaVu Sans"/>
              </a:rPr>
              <a:t>Some icon contains down arrow means they contains further commands within it</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i="1" strike="noStrike" spc="-1">
                <a:solidFill>
                  <a:srgbClr val="000000"/>
                </a:solidFill>
                <a:latin typeface="Calibri"/>
                <a:ea typeface="DejaVu Sans"/>
              </a:rPr>
              <a:t>Tooltip</a:t>
            </a:r>
            <a:r>
              <a:rPr lang="en-US" sz="1800" b="0" strike="noStrike" spc="-1">
                <a:solidFill>
                  <a:srgbClr val="000000"/>
                </a:solidFill>
                <a:latin typeface="Calibri"/>
                <a:ea typeface="DejaVu Sans"/>
              </a:rPr>
              <a:t> – description about a command shown when user puts mouse over a command’s icon in toolbar.</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pic>
        <p:nvPicPr>
          <p:cNvPr id="552" name="Picture 5"/>
          <p:cNvPicPr/>
          <p:nvPr/>
        </p:nvPicPr>
        <p:blipFill>
          <a:blip r:embed="rId3"/>
          <a:stretch/>
        </p:blipFill>
        <p:spPr>
          <a:xfrm>
            <a:off x="5144400" y="3016080"/>
            <a:ext cx="6759000" cy="3615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CustomShape 1"/>
          <p:cNvSpPr/>
          <p:nvPr/>
        </p:nvSpPr>
        <p:spPr>
          <a:xfrm>
            <a:off x="838080" y="365040"/>
            <a:ext cx="10512000" cy="74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VB .NET</a:t>
            </a:r>
            <a:endParaRPr lang="en-US" sz="4400" b="0" strike="noStrike" spc="-1">
              <a:latin typeface="Arial"/>
            </a:endParaRPr>
          </a:p>
        </p:txBody>
      </p:sp>
      <p:sp>
        <p:nvSpPr>
          <p:cNvPr id="554" name="CustomShape 2"/>
          <p:cNvSpPr/>
          <p:nvPr/>
        </p:nvSpPr>
        <p:spPr>
          <a:xfrm>
            <a:off x="838080" y="1207440"/>
            <a:ext cx="10512000" cy="496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10000"/>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Object Oriented Programming Language</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Implemented on .NET framework</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यह calssic VB6 भाषा का विकसित रूप है 	परन्तु यह VB6 के साथ backward-commpatible नहीं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Everything in VB .NET is an object including primitive data types. (Integer, Short, Long, String, Boolean etc.) user defined data types, events, and assemblies.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सारे objects base class </a:t>
            </a:r>
            <a:r>
              <a:rPr lang="en-US" sz="2800" b="1" strike="noStrike" spc="-1">
                <a:solidFill>
                  <a:srgbClr val="000000"/>
                </a:solidFill>
                <a:latin typeface="Calibri"/>
                <a:ea typeface="DejaVu Sans"/>
              </a:rPr>
              <a:t>Object</a:t>
            </a:r>
            <a:r>
              <a:rPr lang="en-US" sz="2800" b="0" strike="noStrike" spc="-1">
                <a:solidFill>
                  <a:srgbClr val="000000"/>
                </a:solidFill>
                <a:latin typeface="Calibri"/>
                <a:ea typeface="DejaVu Sans"/>
              </a:rPr>
              <a:t> को inherit करते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इसके द्वारा .NET Framework  की सम्पूर्ण library को access किया जा सकता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Mono – Open Source alternative to .NET</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CustomShape 1"/>
          <p:cNvSpPr/>
          <p:nvPr/>
        </p:nvSpPr>
        <p:spPr>
          <a:xfrm>
            <a:off x="838080" y="365040"/>
            <a:ext cx="10512000" cy="64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lnSpcReduction="10000"/>
          </a:bodyPr>
          <a:lstStyle/>
          <a:p>
            <a:pPr>
              <a:lnSpc>
                <a:spcPct val="90000"/>
              </a:lnSpc>
            </a:pPr>
            <a:r>
              <a:rPr lang="en-US" sz="4400" b="0" strike="noStrike" spc="-1">
                <a:solidFill>
                  <a:srgbClr val="000000"/>
                </a:solidFill>
                <a:latin typeface="Calibri Light"/>
                <a:ea typeface="DejaVu Sans"/>
              </a:rPr>
              <a:t>Features of VB .NET – विशेषताएं / गुण </a:t>
            </a:r>
            <a:endParaRPr lang="en-US" sz="4400" b="0" strike="noStrike" spc="-1">
              <a:latin typeface="Arial"/>
            </a:endParaRPr>
          </a:p>
        </p:txBody>
      </p:sp>
      <p:sp>
        <p:nvSpPr>
          <p:cNvPr id="556" name="CustomShape 2"/>
          <p:cNvSpPr/>
          <p:nvPr/>
        </p:nvSpPr>
        <p:spPr>
          <a:xfrm>
            <a:off x="838080" y="1011960"/>
            <a:ext cx="10512000" cy="50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9000" lnSpcReduction="20000"/>
          </a:bodyPr>
          <a:lstStyle/>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 Modern, general purpose.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Object oriented.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Component oriented.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Easy to learn.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Structured language.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It produces efficient programs.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It can be compiled on a variety of computer platforms.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Calibri"/>
                <a:ea typeface="DejaVu Sans"/>
              </a:rPr>
              <a:t>Part of .Net Framework. </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838080" y="365040"/>
            <a:ext cx="10512000" cy="87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Namespaces</a:t>
            </a:r>
            <a:endParaRPr lang="en-US" sz="4400" b="0" strike="noStrike" spc="-1">
              <a:latin typeface="Arial"/>
            </a:endParaRPr>
          </a:p>
        </p:txBody>
      </p:sp>
      <p:sp>
        <p:nvSpPr>
          <p:cNvPr id="558" name="CustomShape 2"/>
          <p:cNvSpPr/>
          <p:nvPr/>
        </p:nvSpPr>
        <p:spPr>
          <a:xfrm>
            <a:off x="838080" y="1367280"/>
            <a:ext cx="10512000" cy="512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3500" lnSpcReduction="10000"/>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Software components (अवयव) जैसे – class, functions, declarations, procedures आदि की logical grouping  को namaspace कहते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Namesapce = group of software components having specific name</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Namspace कंप्यूटर फाइल सिस्टम में folder की तरह है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इसे namescope भी कहा जाता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Identifiers – software component का नाम जिसके द्वारा इसको access किया जाता है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Namespace का उपयोग naming टकराव को दूर करने के लिए होता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दो अलग – अलग namespace में एक ही नाम के identifiers हो सकते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किसी object को अपने प्रोग्राम में use करने से पूर्व उसके namesapce को सम्मिलित करना होता है | इसके लिए Imports keyword प्रयुक्त होता है |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838080" y="365040"/>
            <a:ext cx="10512000" cy="60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nSpc>
                <a:spcPct val="90000"/>
              </a:lnSpc>
            </a:pPr>
            <a:r>
              <a:rPr lang="en-US" sz="4400" b="0" strike="noStrike" spc="-1">
                <a:solidFill>
                  <a:srgbClr val="000000"/>
                </a:solidFill>
                <a:latin typeface="Calibri Light"/>
                <a:ea typeface="DejaVu Sans"/>
              </a:rPr>
              <a:t>Namespace ...</a:t>
            </a:r>
            <a:endParaRPr lang="en-US" sz="4400" b="0" strike="noStrike" spc="-1">
              <a:latin typeface="Arial"/>
            </a:endParaRPr>
          </a:p>
        </p:txBody>
      </p:sp>
      <p:sp>
        <p:nvSpPr>
          <p:cNvPr id="560" name="CustomShape 2"/>
          <p:cNvSpPr/>
          <p:nvPr/>
        </p:nvSpPr>
        <p:spPr>
          <a:xfrm>
            <a:off x="838080" y="1225080"/>
            <a:ext cx="10512000" cy="494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10000"/>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C# or VB.NET में प्रत्येक project एक default Namespace से प्रारंभ होता है जिसका नाम project name ही होता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 Imports  के माध्यम से हम केवल उन्ही classes को access कर सकते है जो की उस Namespace में है जबकि namespace के अन्दर child Namespaces के classes को नहीं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Namespace reusability प्रदान करते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एक class केवल और केवल एक ही namespace से सम्बंधित होगी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VB.NET में एक ही प्रोग्राम में दो समान नाम की classes नहीं हो सकती है |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838080" y="125280"/>
            <a:ext cx="10512000" cy="55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90000"/>
              </a:lnSpc>
            </a:pPr>
            <a:r>
              <a:rPr lang="en-US" sz="3600" b="0" strike="noStrike" spc="-1">
                <a:solidFill>
                  <a:srgbClr val="000000"/>
                </a:solidFill>
                <a:latin typeface="Calibri Light"/>
                <a:ea typeface="DejaVu Sans"/>
              </a:rPr>
              <a:t>Namespace ...	</a:t>
            </a:r>
            <a:endParaRPr lang="en-US" sz="3600" b="0" strike="noStrike" spc="-1">
              <a:latin typeface="Arial"/>
            </a:endParaRPr>
          </a:p>
        </p:txBody>
      </p:sp>
      <p:sp>
        <p:nvSpPr>
          <p:cNvPr id="562" name="CustomShape 2"/>
          <p:cNvSpPr/>
          <p:nvPr/>
        </p:nvSpPr>
        <p:spPr>
          <a:xfrm>
            <a:off x="838080" y="843480"/>
            <a:ext cx="10512000" cy="574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58000" lnSpcReduction="10000"/>
          </a:bodyPr>
          <a:lstStyle/>
          <a:p>
            <a:pPr marL="228600" indent="-225000">
              <a:lnSpc>
                <a:spcPct val="160000"/>
              </a:lnSpc>
              <a:spcBef>
                <a:spcPts val="1001"/>
              </a:spcBef>
              <a:buClr>
                <a:srgbClr val="000000"/>
              </a:buClr>
              <a:buFont typeface="Arial"/>
              <a:buChar char="•"/>
            </a:pPr>
            <a:r>
              <a:rPr lang="en-US" sz="3200" b="0" strike="noStrike" spc="-1">
                <a:solidFill>
                  <a:srgbClr val="000000"/>
                </a:solidFill>
                <a:latin typeface="Calibri"/>
                <a:ea typeface="DejaVu Sans"/>
              </a:rPr>
              <a:t>Declaring a namespace – </a:t>
            </a:r>
            <a:endParaRPr lang="en-US" sz="3200" b="0" strike="noStrike" spc="-1">
              <a:latin typeface="Arial"/>
            </a:endParaRPr>
          </a:p>
          <a:p>
            <a:pPr marL="228600" indent="-225000">
              <a:lnSpc>
                <a:spcPct val="160000"/>
              </a:lnSpc>
              <a:spcBef>
                <a:spcPts val="1001"/>
              </a:spcBef>
              <a:buClr>
                <a:srgbClr val="000000"/>
              </a:buClr>
              <a:buFont typeface="Arial"/>
              <a:buChar char="•"/>
            </a:pPr>
            <a:r>
              <a:rPr lang="en-US" sz="3200" b="0" strike="noStrike" spc="-1">
                <a:solidFill>
                  <a:srgbClr val="000000"/>
                </a:solidFill>
                <a:latin typeface="Calibri"/>
                <a:ea typeface="DejaVu Sans"/>
              </a:rPr>
              <a:t>We can define a Namespace using the "</a:t>
            </a:r>
            <a:r>
              <a:rPr lang="en-US" sz="3200" b="1" strike="noStrike" spc="-1">
                <a:solidFill>
                  <a:srgbClr val="000000"/>
                </a:solidFill>
                <a:latin typeface="Calibri"/>
                <a:ea typeface="DejaVu Sans"/>
              </a:rPr>
              <a:t>Namespace</a:t>
            </a:r>
            <a:r>
              <a:rPr lang="en-US" sz="3200" b="0" strike="noStrike" spc="-1">
                <a:solidFill>
                  <a:srgbClr val="000000"/>
                </a:solidFill>
                <a:latin typeface="Calibri"/>
                <a:ea typeface="DejaVu Sans"/>
              </a:rPr>
              <a:t>" keyword. The syntax for declaring a Namespace is:</a:t>
            </a:r>
            <a:endParaRPr lang="en-US" sz="3200" b="0" strike="noStrike" spc="-1">
              <a:latin typeface="Arial"/>
            </a:endParaRPr>
          </a:p>
          <a:p>
            <a:pPr>
              <a:lnSpc>
                <a:spcPct val="160000"/>
              </a:lnSpc>
              <a:spcBef>
                <a:spcPts val="1001"/>
              </a:spcBef>
            </a:pPr>
            <a:r>
              <a:rPr lang="en-US" sz="3200" b="0" strike="noStrike" spc="-1">
                <a:solidFill>
                  <a:srgbClr val="000000"/>
                </a:solidFill>
                <a:latin typeface="Calibri"/>
                <a:ea typeface="DejaVu Sans"/>
              </a:rPr>
              <a:t>	</a:t>
            </a:r>
            <a:r>
              <a:rPr lang="en-US" sz="3200" b="1" strike="noStrike" spc="-1">
                <a:solidFill>
                  <a:srgbClr val="000000"/>
                </a:solidFill>
                <a:latin typeface="Calibri"/>
                <a:ea typeface="DejaVu Sans"/>
              </a:rPr>
              <a:t>Namespace</a:t>
            </a:r>
            <a:r>
              <a:rPr lang="en-US" sz="3200" b="0" strike="noStrike" spc="-1">
                <a:solidFill>
                  <a:srgbClr val="000000"/>
                </a:solidFill>
                <a:latin typeface="Calibri"/>
                <a:ea typeface="DejaVu Sans"/>
              </a:rPr>
              <a:t> &lt;Namespace_name&gt;    </a:t>
            </a:r>
            <a:endParaRPr lang="en-US" sz="3200" b="0" strike="noStrike" spc="-1">
              <a:latin typeface="Arial"/>
            </a:endParaRPr>
          </a:p>
          <a:p>
            <a:pPr>
              <a:lnSpc>
                <a:spcPct val="160000"/>
              </a:lnSpc>
              <a:spcBef>
                <a:spcPts val="1001"/>
              </a:spcBef>
            </a:pPr>
            <a:r>
              <a:rPr lang="en-US" sz="3200" b="0" strike="noStrike" spc="-1">
                <a:solidFill>
                  <a:srgbClr val="000000"/>
                </a:solidFill>
                <a:latin typeface="Calibri"/>
                <a:ea typeface="DejaVu Sans"/>
              </a:rPr>
              <a:t>             // Classes and/or structs and/or enums etc.    </a:t>
            </a:r>
            <a:endParaRPr lang="en-US" sz="3200" b="0" strike="noStrike" spc="-1">
              <a:latin typeface="Arial"/>
            </a:endParaRPr>
          </a:p>
          <a:p>
            <a:pPr>
              <a:lnSpc>
                <a:spcPct val="160000"/>
              </a:lnSpc>
              <a:spcBef>
                <a:spcPts val="1001"/>
              </a:spcBef>
            </a:pPr>
            <a:r>
              <a:rPr lang="en-US" sz="3200" b="1" strike="noStrike" spc="-1">
                <a:solidFill>
                  <a:srgbClr val="000000"/>
                </a:solidFill>
                <a:latin typeface="Calibri"/>
                <a:ea typeface="DejaVu Sans"/>
              </a:rPr>
              <a:t>         End</a:t>
            </a:r>
            <a:r>
              <a:rPr lang="en-US" sz="3200" b="0" strike="noStrike" spc="-1">
                <a:solidFill>
                  <a:srgbClr val="000000"/>
                </a:solidFill>
                <a:latin typeface="Calibri"/>
                <a:ea typeface="DejaVu Sans"/>
              </a:rPr>
              <a:t> </a:t>
            </a:r>
            <a:r>
              <a:rPr lang="en-US" sz="3200" b="1" strike="noStrike" spc="-1">
                <a:solidFill>
                  <a:srgbClr val="000000"/>
                </a:solidFill>
                <a:latin typeface="Calibri"/>
                <a:ea typeface="DejaVu Sans"/>
              </a:rPr>
              <a:t>Namespace</a:t>
            </a:r>
            <a:r>
              <a:rPr lang="en-US" sz="3200" b="0" strike="noStrike" spc="-1">
                <a:solidFill>
                  <a:srgbClr val="000000"/>
                </a:solidFill>
                <a:latin typeface="Calibri"/>
                <a:ea typeface="DejaVu Sans"/>
              </a:rPr>
              <a:t>  </a:t>
            </a:r>
            <a:endParaRPr lang="en-US" sz="3200" b="0" strike="noStrike" spc="-1">
              <a:latin typeface="Arial"/>
            </a:endParaRPr>
          </a:p>
          <a:p>
            <a:pPr marL="228600" indent="-225000">
              <a:lnSpc>
                <a:spcPct val="160000"/>
              </a:lnSpc>
              <a:spcBef>
                <a:spcPts val="1001"/>
              </a:spcBef>
              <a:buClr>
                <a:srgbClr val="000000"/>
              </a:buClr>
              <a:buFont typeface="Arial"/>
              <a:buChar char="•"/>
            </a:pPr>
            <a:r>
              <a:rPr lang="en-US" sz="3200" b="0" strike="noStrike" spc="-1">
                <a:solidFill>
                  <a:srgbClr val="000000"/>
                </a:solidFill>
                <a:latin typeface="Calibri"/>
                <a:ea typeface="DejaVu Sans"/>
              </a:rPr>
              <a:t>All the classes in the .Net Framework belongs to the </a:t>
            </a:r>
            <a:r>
              <a:rPr lang="en-US" sz="3200" b="1" strike="noStrike" spc="-1">
                <a:solidFill>
                  <a:srgbClr val="000000"/>
                </a:solidFill>
                <a:latin typeface="Calibri"/>
                <a:ea typeface="DejaVu Sans"/>
              </a:rPr>
              <a:t>System Namespace</a:t>
            </a:r>
            <a:r>
              <a:rPr lang="en-US" sz="3200" b="0" strike="noStrike" spc="-1">
                <a:solidFill>
                  <a:srgbClr val="000000"/>
                </a:solidFill>
                <a:latin typeface="Calibri"/>
                <a:ea typeface="DejaVu Sans"/>
              </a:rPr>
              <a:t>. The "system" Namespace has built-in VB functionality and all other Namespaces are based on this "system" Namespace.</a:t>
            </a:r>
            <a:endParaRPr lang="en-US" sz="3200" b="0" strike="noStrike" spc="-1">
              <a:latin typeface="Arial"/>
            </a:endParaRPr>
          </a:p>
          <a:p>
            <a:pPr marL="228600" indent="-225000">
              <a:lnSpc>
                <a:spcPct val="160000"/>
              </a:lnSpc>
              <a:spcBef>
                <a:spcPts val="1001"/>
              </a:spcBef>
              <a:buClr>
                <a:srgbClr val="000000"/>
              </a:buClr>
              <a:buFont typeface="Arial"/>
              <a:buChar char="•"/>
            </a:pPr>
            <a:r>
              <a:rPr lang="en-US" sz="3200" b="0" strike="noStrike" spc="-1">
                <a:solidFill>
                  <a:srgbClr val="000000"/>
                </a:solidFill>
                <a:latin typeface="Calibri"/>
                <a:ea typeface="DejaVu Sans"/>
              </a:rPr>
              <a:t>We can access a member of a Namespace by using a </a:t>
            </a:r>
            <a:r>
              <a:rPr lang="en-US" sz="3200" b="1" strike="noStrike" spc="-1">
                <a:solidFill>
                  <a:srgbClr val="000000"/>
                </a:solidFill>
                <a:latin typeface="Calibri"/>
                <a:ea typeface="DejaVu Sans"/>
              </a:rPr>
              <a:t>dot(.) operator</a:t>
            </a:r>
            <a:r>
              <a:rPr lang="en-US" sz="3200" b="0" strike="noStrike" spc="-1">
                <a:solidFill>
                  <a:srgbClr val="000000"/>
                </a:solidFill>
                <a:latin typeface="Calibri"/>
                <a:ea typeface="DejaVu Sans"/>
              </a:rPr>
              <a:t>, also known as the period operator.</a:t>
            </a:r>
            <a:endParaRPr lang="en-US" sz="3200" b="0" strike="noStrike" spc="-1">
              <a:latin typeface="Arial"/>
            </a:endParaRPr>
          </a:p>
          <a:p>
            <a:pPr marL="228600" indent="-225000">
              <a:lnSpc>
                <a:spcPct val="160000"/>
              </a:lnSpc>
              <a:spcBef>
                <a:spcPts val="1001"/>
              </a:spcBef>
              <a:buClr>
                <a:srgbClr val="000000"/>
              </a:buClr>
              <a:buFont typeface="Arial"/>
              <a:buChar char="•"/>
            </a:pPr>
            <a:r>
              <a:rPr lang="en-US" sz="3300" b="1" strike="noStrike" spc="-1">
                <a:solidFill>
                  <a:srgbClr val="000000"/>
                </a:solidFill>
                <a:latin typeface="Calibri"/>
                <a:ea typeface="DejaVu Sans"/>
              </a:rPr>
              <a:t>Nesting</a:t>
            </a:r>
            <a:r>
              <a:rPr lang="en-US" sz="3300" b="0" strike="noStrike" spc="-1">
                <a:solidFill>
                  <a:srgbClr val="000000"/>
                </a:solidFill>
                <a:latin typeface="Calibri"/>
                <a:ea typeface="DejaVu Sans"/>
              </a:rPr>
              <a:t> a Namespace means create a namespace inside a namespace.</a:t>
            </a:r>
            <a:endParaRPr lang="en-US" sz="3300" b="0" strike="noStrike" spc="-1">
              <a:latin typeface="Arial"/>
            </a:endParaRPr>
          </a:p>
          <a:p>
            <a:pPr marL="228600" indent="-225000">
              <a:lnSpc>
                <a:spcPct val="160000"/>
              </a:lnSpc>
              <a:spcBef>
                <a:spcPts val="1001"/>
              </a:spcBef>
              <a:buClr>
                <a:srgbClr val="000000"/>
              </a:buClr>
              <a:buFont typeface="Arial"/>
              <a:buChar char="•"/>
            </a:pPr>
            <a:r>
              <a:rPr lang="en-US" sz="3300" b="1" strike="noStrike" spc="-1">
                <a:solidFill>
                  <a:srgbClr val="000000"/>
                </a:solidFill>
                <a:latin typeface="Calibri"/>
                <a:ea typeface="DejaVu Sans"/>
              </a:rPr>
              <a:t>Namespace alias </a:t>
            </a:r>
            <a:r>
              <a:rPr lang="en-US" sz="3300" b="0" strike="noStrike" spc="-1">
                <a:solidFill>
                  <a:srgbClr val="000000"/>
                </a:solidFill>
                <a:latin typeface="Calibri"/>
                <a:ea typeface="DejaVu Sans"/>
              </a:rPr>
              <a:t>-  useful for giving a short name for long namespace. </a:t>
            </a:r>
            <a:r>
              <a:rPr lang="en-US" sz="3400" b="0" strike="noStrike" spc="-1">
                <a:solidFill>
                  <a:srgbClr val="000000"/>
                </a:solidFill>
                <a:latin typeface="Calibri"/>
                <a:ea typeface="DejaVu Sans"/>
              </a:rPr>
              <a:t>An alias of a namespace is created with the help of the "imports" keyword. Aliasing is useful when we are working with a large project.</a:t>
            </a:r>
            <a:endParaRPr lang="en-US" sz="3400" b="0" strike="noStrike" spc="-1">
              <a:latin typeface="Arial"/>
            </a:endParaRPr>
          </a:p>
          <a:p>
            <a:pPr>
              <a:lnSpc>
                <a:spcPct val="90000"/>
              </a:lnSpc>
              <a:spcBef>
                <a:spcPts val="1001"/>
              </a:spcBef>
            </a:pPr>
            <a:endParaRPr lang="en-US" sz="3400" b="0" strike="noStrike" spc="-1">
              <a:latin typeface="Arial"/>
            </a:endParaRPr>
          </a:p>
          <a:p>
            <a:pPr>
              <a:lnSpc>
                <a:spcPct val="90000"/>
              </a:lnSpc>
              <a:spcBef>
                <a:spcPts val="1001"/>
              </a:spcBef>
            </a:pPr>
            <a:endParaRPr lang="en-US" sz="3400" b="0" strike="noStrike" spc="-1">
              <a:latin typeface="Arial"/>
            </a:endParaRPr>
          </a:p>
          <a:p>
            <a:pPr>
              <a:lnSpc>
                <a:spcPct val="90000"/>
              </a:lnSpc>
              <a:spcBef>
                <a:spcPts val="1001"/>
              </a:spcBef>
            </a:pPr>
            <a:endParaRPr lang="en-US" sz="3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838080" y="164880"/>
            <a:ext cx="10512000" cy="98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600" b="0" strike="noStrike" spc="-1">
                <a:solidFill>
                  <a:srgbClr val="000000"/>
                </a:solidFill>
                <a:latin typeface="Nirmala UI"/>
                <a:ea typeface="DejaVu Sans"/>
              </a:rPr>
              <a:t>माइक्रोसॉफ्ट द्वारा विकसित 11 प्रोग्रामिंग भाषाएँ </a:t>
            </a:r>
            <a:endParaRPr lang="en-US" sz="3600" b="0" strike="noStrike" spc="-1">
              <a:latin typeface="Arial"/>
            </a:endParaRPr>
          </a:p>
        </p:txBody>
      </p:sp>
      <p:sp>
        <p:nvSpPr>
          <p:cNvPr id="499" name="CustomShape 2"/>
          <p:cNvSpPr/>
          <p:nvPr/>
        </p:nvSpPr>
        <p:spPr>
          <a:xfrm>
            <a:off x="838080" y="1154160"/>
            <a:ext cx="10512000" cy="500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 .NET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VB.NET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 . NET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J# .NET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 .NET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JSCRIPT .NET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WINDOWS POWERSHELL</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IRON RUBY</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IRON PYTHON</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 OMEGA</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ASML (</a:t>
            </a:r>
            <a:r>
              <a:rPr lang="en-US" sz="2800" b="1" strike="noStrike" spc="-1">
                <a:solidFill>
                  <a:srgbClr val="000000"/>
                </a:solidFill>
                <a:latin typeface="Calibri"/>
                <a:ea typeface="DejaVu Sans"/>
              </a:rPr>
              <a:t>A</a:t>
            </a:r>
            <a:r>
              <a:rPr lang="en-US" sz="2800" b="0" strike="noStrike" spc="-1">
                <a:solidFill>
                  <a:srgbClr val="000000"/>
                </a:solidFill>
                <a:latin typeface="Calibri"/>
                <a:ea typeface="DejaVu Sans"/>
              </a:rPr>
              <a:t>bstract </a:t>
            </a:r>
            <a:r>
              <a:rPr lang="en-US" sz="2800" b="1" strike="noStrike" spc="-1">
                <a:solidFill>
                  <a:srgbClr val="000000"/>
                </a:solidFill>
                <a:latin typeface="Calibri"/>
                <a:ea typeface="DejaVu Sans"/>
              </a:rPr>
              <a:t>S</a:t>
            </a:r>
            <a:r>
              <a:rPr lang="en-US" sz="2800" b="0" strike="noStrike" spc="-1">
                <a:solidFill>
                  <a:srgbClr val="000000"/>
                </a:solidFill>
                <a:latin typeface="Calibri"/>
                <a:ea typeface="DejaVu Sans"/>
              </a:rPr>
              <a:t>tate </a:t>
            </a:r>
            <a:r>
              <a:rPr lang="en-US" sz="2800" b="1" strike="noStrike" spc="-1">
                <a:solidFill>
                  <a:srgbClr val="000000"/>
                </a:solidFill>
                <a:latin typeface="Calibri"/>
                <a:ea typeface="DejaVu Sans"/>
              </a:rPr>
              <a:t>M</a:t>
            </a:r>
            <a:r>
              <a:rPr lang="en-US" sz="2800" b="0" strike="noStrike" spc="-1">
                <a:solidFill>
                  <a:srgbClr val="000000"/>
                </a:solidFill>
                <a:latin typeface="Calibri"/>
                <a:ea typeface="DejaVu Sans"/>
              </a:rPr>
              <a:t>achine </a:t>
            </a:r>
            <a:r>
              <a:rPr lang="en-US" sz="2800" b="1" strike="noStrike" spc="-1">
                <a:solidFill>
                  <a:srgbClr val="000000"/>
                </a:solidFill>
                <a:latin typeface="Calibri"/>
                <a:ea typeface="DejaVu Sans"/>
              </a:rPr>
              <a:t>L</a:t>
            </a:r>
            <a:r>
              <a:rPr lang="en-US" sz="2800" b="0" strike="noStrike" spc="-1">
                <a:solidFill>
                  <a:srgbClr val="000000"/>
                </a:solidFill>
                <a:latin typeface="Calibri"/>
                <a:ea typeface="DejaVu Sans"/>
              </a:rPr>
              <a:t>anguage)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Namespace …</a:t>
            </a:r>
            <a:endParaRPr lang="en-US" sz="4400" b="0" strike="noStrike" spc="-1">
              <a:latin typeface="Arial"/>
            </a:endParaRPr>
          </a:p>
        </p:txBody>
      </p:sp>
      <p:sp>
        <p:nvSpPr>
          <p:cNvPr id="564"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Global Keyword </a:t>
            </a:r>
            <a:r>
              <a:rPr lang="en-US" sz="2800" b="0" strike="noStrike" spc="-1">
                <a:solidFill>
                  <a:srgbClr val="000000"/>
                </a:solidFill>
                <a:latin typeface="Calibri"/>
                <a:ea typeface="DejaVu Sans"/>
              </a:rPr>
              <a:t>– </a:t>
            </a:r>
            <a:r>
              <a:rPr lang="en-US" sz="2800" b="0" strike="noStrike" spc="-1">
                <a:solidFill>
                  <a:srgbClr val="000000"/>
                </a:solidFill>
                <a:latin typeface="Segoe UI"/>
                <a:ea typeface="DejaVu Sans"/>
              </a:rPr>
              <a:t>You can use the </a:t>
            </a:r>
            <a:r>
              <a:rPr lang="en-US" sz="2800" b="1" strike="noStrike" spc="-1">
                <a:solidFill>
                  <a:srgbClr val="000000"/>
                </a:solidFill>
                <a:latin typeface="Calibri"/>
                <a:ea typeface="DejaVu Sans"/>
              </a:rPr>
              <a:t>Global</a:t>
            </a:r>
            <a:r>
              <a:rPr lang="en-US" sz="2800" b="0" strike="noStrike" spc="-1">
                <a:solidFill>
                  <a:srgbClr val="000000"/>
                </a:solidFill>
                <a:latin typeface="Segoe UI"/>
                <a:ea typeface="DejaVu Sans"/>
              </a:rPr>
              <a:t> keyword to start the qualification chain at the outermost level of the .NET Framework class library.</a:t>
            </a:r>
            <a:r>
              <a:rPr lang="en-US" sz="1400" b="0" strike="noStrike" spc="-1">
                <a:solidFill>
                  <a:srgbClr val="000000"/>
                </a:solidFill>
                <a:latin typeface="Calibri"/>
                <a:ea typeface="DejaVu Sans"/>
              </a:rPr>
              <a:t> </a:t>
            </a:r>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CustomShape 1"/>
          <p:cNvSpPr/>
          <p:nvPr/>
        </p:nvSpPr>
        <p:spPr>
          <a:xfrm>
            <a:off x="838080" y="365040"/>
            <a:ext cx="10512000" cy="66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90000"/>
              </a:lnSpc>
            </a:pPr>
            <a:r>
              <a:rPr lang="en-US" sz="4400" b="0" strike="noStrike" spc="-1">
                <a:solidFill>
                  <a:srgbClr val="000000"/>
                </a:solidFill>
                <a:latin typeface="Calibri Light"/>
                <a:ea typeface="DejaVu Sans"/>
              </a:rPr>
              <a:t>Simple VB .NET program	</a:t>
            </a:r>
            <a:endParaRPr lang="en-US" sz="4400" b="0" strike="noStrike" spc="-1">
              <a:latin typeface="Arial"/>
            </a:endParaRPr>
          </a:p>
        </p:txBody>
      </p:sp>
      <p:pic>
        <p:nvPicPr>
          <p:cNvPr id="566" name="Content Placeholder 3"/>
          <p:cNvPicPr/>
          <p:nvPr/>
        </p:nvPicPr>
        <p:blipFill>
          <a:blip r:embed="rId2"/>
          <a:stretch/>
        </p:blipFill>
        <p:spPr>
          <a:xfrm>
            <a:off x="1734840" y="1036440"/>
            <a:ext cx="8718480" cy="5077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CustomShape 1"/>
          <p:cNvSpPr/>
          <p:nvPr/>
        </p:nvSpPr>
        <p:spPr>
          <a:xfrm>
            <a:off x="838080" y="365040"/>
            <a:ext cx="10512000" cy="47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6000" lnSpcReduction="10000"/>
          </a:bodyPr>
          <a:lstStyle/>
          <a:p>
            <a:pPr>
              <a:lnSpc>
                <a:spcPct val="90000"/>
              </a:lnSpc>
            </a:pPr>
            <a:r>
              <a:rPr lang="en-US" sz="4400" b="0" strike="noStrike" spc="-1">
                <a:solidFill>
                  <a:srgbClr val="000000"/>
                </a:solidFill>
                <a:latin typeface="Calibri Light"/>
                <a:ea typeface="DejaVu Sans"/>
              </a:rPr>
              <a:t>Program Description - </a:t>
            </a:r>
            <a:endParaRPr lang="en-US" sz="4400" b="0" strike="noStrike" spc="-1">
              <a:latin typeface="Arial"/>
            </a:endParaRPr>
          </a:p>
        </p:txBody>
      </p:sp>
      <p:sp>
        <p:nvSpPr>
          <p:cNvPr id="568" name="CustomShape 2"/>
          <p:cNvSpPr/>
          <p:nvPr/>
        </p:nvSpPr>
        <p:spPr>
          <a:xfrm>
            <a:off x="838080" y="1188720"/>
            <a:ext cx="10512000" cy="498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Imports System  - used to include the System namespace.</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Module Module1 – Class / Module that will contain one or more functions and data.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Class or module will contain </a:t>
            </a:r>
            <a:r>
              <a:rPr lang="en-US" sz="2800" b="1" strike="noStrike" spc="-1">
                <a:solidFill>
                  <a:srgbClr val="000000"/>
                </a:solidFill>
                <a:latin typeface="Calibri"/>
                <a:ea typeface="DejaVu Sans"/>
              </a:rPr>
              <a:t>procedure</a:t>
            </a:r>
            <a:r>
              <a:rPr lang="en-US" sz="2800" b="0" strike="noStrike" spc="-1">
                <a:solidFill>
                  <a:srgbClr val="000000"/>
                </a:solidFill>
                <a:latin typeface="Calibri"/>
                <a:ea typeface="DejaVu Sans"/>
              </a:rPr>
              <a:t>(s).  </a:t>
            </a:r>
            <a:r>
              <a:rPr lang="en-US" sz="2800" b="1" strike="noStrike" spc="-1">
                <a:solidFill>
                  <a:srgbClr val="000000"/>
                </a:solidFill>
                <a:latin typeface="Calibri"/>
                <a:ea typeface="DejaVu Sans"/>
              </a:rPr>
              <a:t>Procedure</a:t>
            </a:r>
            <a:r>
              <a:rPr lang="en-US" sz="2800" b="0" strike="noStrike" spc="-1">
                <a:solidFill>
                  <a:srgbClr val="000000"/>
                </a:solidFill>
                <a:latin typeface="Calibri"/>
                <a:ea typeface="DejaVu Sans"/>
              </a:rPr>
              <a:t> can be – Sub, Operator, Get, Set, AddHandler, RemoveHandler, RaiseEvent</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‘Hello – Comment started with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Main() Procedure </a:t>
            </a:r>
            <a:endParaRPr lang="en-US" sz="2800" b="0" strike="noStrike" spc="-1">
              <a:latin typeface="Arial"/>
            </a:endParaRPr>
          </a:p>
          <a:p>
            <a:pPr>
              <a:lnSpc>
                <a:spcPct val="150000"/>
              </a:lnSpc>
              <a:spcBef>
                <a:spcPts val="1001"/>
              </a:spcBef>
            </a:pPr>
            <a:endParaRPr lang="en-US" sz="2800" b="0" strike="noStrike" spc="-1">
              <a:latin typeface="Arial"/>
            </a:endParaRPr>
          </a:p>
          <a:p>
            <a:pPr>
              <a:lnSpc>
                <a:spcPct val="15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a:off x="838080" y="420120"/>
            <a:ext cx="10512000" cy="65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400" b="0" strike="noStrike" spc="-1">
                <a:solidFill>
                  <a:srgbClr val="000000"/>
                </a:solidFill>
                <a:latin typeface="Calibri Light"/>
                <a:ea typeface="DejaVu Sans"/>
              </a:rPr>
              <a:t>VB. Net Program</a:t>
            </a:r>
            <a:endParaRPr lang="en-US" sz="4400" b="0" strike="noStrike" spc="-1">
              <a:latin typeface="Arial"/>
            </a:endParaRPr>
          </a:p>
        </p:txBody>
      </p:sp>
      <p:sp>
        <p:nvSpPr>
          <p:cNvPr id="570" name="CustomShape 2"/>
          <p:cNvSpPr/>
          <p:nvPr/>
        </p:nvSpPr>
        <p:spPr>
          <a:xfrm>
            <a:off x="838080" y="1074960"/>
            <a:ext cx="10512000" cy="509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3000"/>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VB .Net program को हम objects के collection के रूप में देख सकते है | ये objects एक-दुसरे के साथ communicate करते है | एक object दुसरे object के methods को invoke कर सकते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Object – state (value of data members) + behavior (methods) </a:t>
            </a:r>
            <a:endParaRPr lang="en-US" sz="2800" b="0" strike="noStrike" spc="-1">
              <a:latin typeface="Arial"/>
            </a:endParaRPr>
          </a:p>
          <a:p>
            <a:pPr>
              <a:lnSpc>
                <a:spcPct val="150000"/>
              </a:lnSpc>
              <a:spcBef>
                <a:spcPts val="1001"/>
              </a:spcBef>
            </a:pPr>
            <a:r>
              <a:rPr lang="en-US" sz="2800" b="0" strike="noStrike" spc="-1">
                <a:solidFill>
                  <a:srgbClr val="000000"/>
                </a:solidFill>
                <a:latin typeface="Calibri"/>
                <a:ea typeface="DejaVu Sans"/>
              </a:rPr>
              <a:t>	   - instance (अवस्था) of class</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Class – data + methods </a:t>
            </a:r>
            <a:endParaRPr lang="en-US" sz="2800" b="0" strike="noStrike" spc="-1">
              <a:latin typeface="Arial"/>
            </a:endParaRPr>
          </a:p>
          <a:p>
            <a:pPr>
              <a:lnSpc>
                <a:spcPct val="150000"/>
              </a:lnSpc>
              <a:spcBef>
                <a:spcPts val="1001"/>
              </a:spcBef>
            </a:pPr>
            <a:r>
              <a:rPr lang="en-US" sz="2800" b="0" strike="noStrike" spc="-1">
                <a:solidFill>
                  <a:srgbClr val="000000"/>
                </a:solidFill>
                <a:latin typeface="Calibri"/>
                <a:ea typeface="DejaVu Sans"/>
              </a:rPr>
              <a:t>      - template , यह मेमोरी में स्टोर नहीं होता, यह data type  की तरह है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Method – behavior , यह class का member है तथा data को manipulate     करता है|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Instant Variables -  object’s data at particular time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838080" y="365040"/>
            <a:ext cx="10512000" cy="7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Class - </a:t>
            </a:r>
            <a:endParaRPr lang="en-US" sz="4400" b="0" strike="noStrike" spc="-1">
              <a:latin typeface="Arial"/>
            </a:endParaRPr>
          </a:p>
        </p:txBody>
      </p:sp>
      <p:sp>
        <p:nvSpPr>
          <p:cNvPr id="572" name="CustomShape 2"/>
          <p:cNvSpPr/>
          <p:nvPr/>
        </p:nvSpPr>
        <p:spPr>
          <a:xfrm>
            <a:off x="838080" y="1346760"/>
            <a:ext cx="10512000" cy="482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1000"/>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Class is used to create objects.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Data members को fields भी कहा जाता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Procedure / functions members को methods कहा जाता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किसी class के methods को उसके objects से ही call / invoke किया जाता है | परन्तु shared तथा static methods को बिना object के access किया जा सकता है | </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Dim r As New Rectangle() </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838080" y="210240"/>
            <a:ext cx="10512000" cy="70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400" b="0" strike="noStrike" spc="-1">
                <a:solidFill>
                  <a:srgbClr val="000000"/>
                </a:solidFill>
                <a:latin typeface="Calibri Light"/>
                <a:ea typeface="DejaVu Sans"/>
              </a:rPr>
              <a:t>Data Types</a:t>
            </a:r>
            <a:endParaRPr lang="en-US" sz="4400" b="0" strike="noStrike" spc="-1">
              <a:latin typeface="Arial"/>
            </a:endParaRPr>
          </a:p>
        </p:txBody>
      </p:sp>
      <p:pic>
        <p:nvPicPr>
          <p:cNvPr id="574" name="Content Placeholder 3"/>
          <p:cNvPicPr/>
          <p:nvPr/>
        </p:nvPicPr>
        <p:blipFill>
          <a:blip r:embed="rId2"/>
          <a:stretch/>
        </p:blipFill>
        <p:spPr>
          <a:xfrm>
            <a:off x="3654360" y="356040"/>
            <a:ext cx="5918760" cy="6142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 name="Content Placeholder 3"/>
          <p:cNvPicPr/>
          <p:nvPr/>
        </p:nvPicPr>
        <p:blipFill>
          <a:blip r:embed="rId2"/>
          <a:stretch/>
        </p:blipFill>
        <p:spPr>
          <a:xfrm>
            <a:off x="3002760" y="30960"/>
            <a:ext cx="5211000" cy="6796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CustomShape 1"/>
          <p:cNvSpPr/>
          <p:nvPr/>
        </p:nvSpPr>
        <p:spPr>
          <a:xfrm>
            <a:off x="838080" y="148320"/>
            <a:ext cx="10512000" cy="58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000"/>
          </a:bodyPr>
          <a:lstStyle/>
          <a:p>
            <a:pPr>
              <a:lnSpc>
                <a:spcPct val="90000"/>
              </a:lnSpc>
            </a:pPr>
            <a:r>
              <a:rPr lang="en-US" sz="4400" b="0" strike="noStrike" spc="-1">
                <a:solidFill>
                  <a:srgbClr val="000000"/>
                </a:solidFill>
                <a:latin typeface="Calibri Light"/>
                <a:ea typeface="DejaVu Sans"/>
              </a:rPr>
              <a:t>Type conversion functions</a:t>
            </a:r>
            <a:endParaRPr lang="en-US" sz="4400" b="0" strike="noStrike" spc="-1">
              <a:latin typeface="Arial"/>
            </a:endParaRPr>
          </a:p>
        </p:txBody>
      </p:sp>
      <p:pic>
        <p:nvPicPr>
          <p:cNvPr id="577" name="Content Placeholder 3"/>
          <p:cNvPicPr/>
          <p:nvPr/>
        </p:nvPicPr>
        <p:blipFill>
          <a:blip r:embed="rId2"/>
          <a:stretch/>
        </p:blipFill>
        <p:spPr>
          <a:xfrm>
            <a:off x="3155040" y="772560"/>
            <a:ext cx="5878080" cy="5933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 name="Content Placeholder 3"/>
          <p:cNvPicPr/>
          <p:nvPr/>
        </p:nvPicPr>
        <p:blipFill>
          <a:blip r:embed="rId2"/>
          <a:stretch/>
        </p:blipFill>
        <p:spPr>
          <a:xfrm>
            <a:off x="3641400" y="188280"/>
            <a:ext cx="4905720" cy="6477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CustomShape 1"/>
          <p:cNvSpPr/>
          <p:nvPr/>
        </p:nvSpPr>
        <p:spPr>
          <a:xfrm>
            <a:off x="838080" y="358200"/>
            <a:ext cx="10512000" cy="77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Variable 	</a:t>
            </a:r>
            <a:endParaRPr lang="en-US" sz="4400" b="0" strike="noStrike" spc="-1">
              <a:latin typeface="Arial"/>
            </a:endParaRPr>
          </a:p>
        </p:txBody>
      </p:sp>
      <p:sp>
        <p:nvSpPr>
          <p:cNvPr id="580" name="CustomShape 2"/>
          <p:cNvSpPr/>
          <p:nvPr/>
        </p:nvSpPr>
        <p:spPr>
          <a:xfrm>
            <a:off x="838080" y="1322280"/>
            <a:ext cx="10512000" cy="485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Variable is a named memory location. Name, type, size and value.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Data Type – size / range of values that can be stored / set of operations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 </a:t>
            </a:r>
            <a:endParaRPr lang="en-US" sz="2800" b="0" strike="noStrike" spc="-1">
              <a:latin typeface="Arial"/>
            </a:endParaRPr>
          </a:p>
        </p:txBody>
      </p:sp>
      <p:pic>
        <p:nvPicPr>
          <p:cNvPr id="581" name="Picture 3"/>
          <p:cNvPicPr/>
          <p:nvPr/>
        </p:nvPicPr>
        <p:blipFill>
          <a:blip r:embed="rId2"/>
          <a:stretch/>
        </p:blipFill>
        <p:spPr>
          <a:xfrm>
            <a:off x="3031920" y="2874960"/>
            <a:ext cx="6124680" cy="3141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838080" y="365040"/>
            <a:ext cx="10512000" cy="71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Nirmala UI"/>
                <a:ea typeface="DejaVu Sans"/>
              </a:rPr>
              <a:t>Framework  - रुपरेखा / संरचना </a:t>
            </a:r>
            <a:endParaRPr lang="en-US" sz="4400" b="0" strike="noStrike" spc="-1">
              <a:latin typeface="Arial"/>
            </a:endParaRPr>
          </a:p>
        </p:txBody>
      </p:sp>
      <p:sp>
        <p:nvSpPr>
          <p:cNvPr id="501" name="CustomShape 2"/>
          <p:cNvSpPr/>
          <p:nvPr/>
        </p:nvSpPr>
        <p:spPr>
          <a:xfrm>
            <a:off x="838080" y="1319040"/>
            <a:ext cx="10512000" cy="485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2000" lnSpcReduction="10000"/>
          </a:bodyPr>
          <a:lstStyle/>
          <a:p>
            <a:pPr marL="228600" indent="-225000">
              <a:lnSpc>
                <a:spcPct val="170000"/>
              </a:lnSpc>
              <a:spcBef>
                <a:spcPts val="1001"/>
              </a:spcBef>
              <a:buClr>
                <a:srgbClr val="000000"/>
              </a:buClr>
              <a:buFont typeface="Arial"/>
              <a:buChar char="•"/>
            </a:pPr>
            <a:r>
              <a:rPr lang="en-US" sz="2800" b="0" strike="noStrike" spc="-1">
                <a:solidFill>
                  <a:srgbClr val="000000"/>
                </a:solidFill>
                <a:latin typeface="Nirmala UI"/>
                <a:ea typeface="DejaVu Sans"/>
              </a:rPr>
              <a:t>पूर्व निर्धारित फ्रेम/संरचना प्रदान करता है जिसमे प्रोग्रामर काम करेगा |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Nirmala UI"/>
                <a:ea typeface="DejaVu Sans"/>
              </a:rPr>
              <a:t>एप्लीकेशन डिजाईन के लिए स्ट्रक्चर प्रदान करता है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Nirmala UI"/>
                <a:ea typeface="DejaVu Sans"/>
              </a:rPr>
              <a:t>एप्लीकेशन विकसित करने में सहायक होता है |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Nirmala UI"/>
                <a:ea typeface="DejaVu Sans"/>
              </a:rPr>
              <a:t>एप्लीकेशन बनाने के लिए आवश्यक टूल्स (ASP .Net, Silverlight, MVC) प्रदान करता है</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Nirmala UI"/>
                <a:ea typeface="DejaVu Sans"/>
              </a:rPr>
              <a:t>इसकी अपनी कुछ सीमाएं (limitations) होती है | </a:t>
            </a:r>
            <a:endParaRPr lang="en-US" sz="2800" b="0" strike="noStrike" spc="-1">
              <a:latin typeface="Arial"/>
            </a:endParaRPr>
          </a:p>
          <a:p>
            <a:pPr marL="228600" indent="-225000">
              <a:lnSpc>
                <a:spcPct val="170000"/>
              </a:lnSpc>
              <a:spcBef>
                <a:spcPts val="1001"/>
              </a:spcBef>
              <a:buClr>
                <a:srgbClr val="000000"/>
              </a:buClr>
              <a:buFont typeface="Arial"/>
              <a:buChar char="•"/>
            </a:pPr>
            <a:r>
              <a:rPr lang="en-US" sz="2800" b="0" strike="noStrike" spc="-1">
                <a:solidFill>
                  <a:srgbClr val="000000"/>
                </a:solidFill>
                <a:latin typeface="Nirmala UI"/>
                <a:ea typeface="DejaVu Sans"/>
              </a:rPr>
              <a:t>इसकी सहायता से कई प्रकार के एप्लीकेशन का निर्माण किया जा सकता है – कंसोल (console) एप्लीकेशन, विंडोज एप्लीकेशन, वेब एप्लीकेशन, मोबाइल एप्लीकेशन, वेब सर्विस, WCF सर्विस, वेब API, स्वनिर्मित लाइब्रेरी इत्यादि |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Variable declaration - </a:t>
            </a:r>
            <a:endParaRPr lang="en-US" sz="4400" b="0" strike="noStrike" spc="-1">
              <a:latin typeface="Arial"/>
            </a:endParaRPr>
          </a:p>
        </p:txBody>
      </p:sp>
      <p:pic>
        <p:nvPicPr>
          <p:cNvPr id="583" name="Content Placeholder 3"/>
          <p:cNvPicPr/>
          <p:nvPr/>
        </p:nvPicPr>
        <p:blipFill>
          <a:blip r:embed="rId2"/>
          <a:stretch/>
        </p:blipFill>
        <p:spPr>
          <a:xfrm>
            <a:off x="1834560" y="2669040"/>
            <a:ext cx="8422920" cy="1707120"/>
          </a:xfrm>
          <a:prstGeom prst="rect">
            <a:avLst/>
          </a:prstGeom>
          <a:ln>
            <a:noFill/>
          </a:ln>
        </p:spPr>
      </p:pic>
      <p:sp>
        <p:nvSpPr>
          <p:cNvPr id="584" name="CustomShape 2"/>
          <p:cNvSpPr/>
          <p:nvPr/>
        </p:nvSpPr>
        <p:spPr>
          <a:xfrm>
            <a:off x="1621800" y="1865880"/>
            <a:ext cx="88495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Dim statement is used for variable declaration and storage allocation for one or more variable</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CustomShape 1"/>
          <p:cNvSpPr/>
          <p:nvPr/>
        </p:nvSpPr>
        <p:spPr>
          <a:xfrm>
            <a:off x="838080" y="365040"/>
            <a:ext cx="10512000" cy="69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Variable decalration - </a:t>
            </a:r>
            <a:endParaRPr lang="en-US" sz="4400" b="0" strike="noStrike" spc="-1">
              <a:latin typeface="Arial"/>
            </a:endParaRPr>
          </a:p>
        </p:txBody>
      </p:sp>
      <p:sp>
        <p:nvSpPr>
          <p:cNvPr id="586" name="CustomShape 2"/>
          <p:cNvSpPr/>
          <p:nvPr/>
        </p:nvSpPr>
        <p:spPr>
          <a:xfrm>
            <a:off x="838080" y="1211040"/>
            <a:ext cx="10512000" cy="496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34000"/>
          </a:bodyPr>
          <a:lstStyle/>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attributeList</a:t>
            </a:r>
            <a:r>
              <a:rPr lang="en-US" sz="2800" b="0" strike="noStrike" spc="-1">
                <a:solidFill>
                  <a:srgbClr val="000000"/>
                </a:solidFill>
                <a:latin typeface="Calibri"/>
                <a:ea typeface="DejaVu Sans"/>
              </a:rPr>
              <a:t> – List of attributes  (Optional) </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accessModifier</a:t>
            </a:r>
            <a:r>
              <a:rPr lang="en-US" sz="2800" b="0" strike="noStrike" spc="-1">
                <a:solidFill>
                  <a:srgbClr val="000000"/>
                </a:solidFill>
                <a:latin typeface="Calibri"/>
                <a:ea typeface="DejaVu Sans"/>
              </a:rPr>
              <a:t> – define the access level. Public, Protected, Friend, Protected Friend, Private. (Optional) </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Shared</a:t>
            </a:r>
            <a:r>
              <a:rPr lang="en-US" sz="2800" b="0" strike="noStrike" spc="-1">
                <a:solidFill>
                  <a:srgbClr val="000000"/>
                </a:solidFill>
                <a:latin typeface="Calibri"/>
                <a:ea typeface="DejaVu Sans"/>
              </a:rPr>
              <a:t> – declares shared variable. Not associated with specific instance of a class.</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Shadows</a:t>
            </a:r>
            <a:r>
              <a:rPr lang="en-US" sz="2800" b="0" strike="noStrike" spc="-1">
                <a:solidFill>
                  <a:srgbClr val="000000"/>
                </a:solidFill>
                <a:latin typeface="Calibri"/>
                <a:ea typeface="DejaVu Sans"/>
              </a:rPr>
              <a:t> – variable redclares and hides identically named element, overloaded elements in base class. </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Static</a:t>
            </a:r>
            <a:r>
              <a:rPr lang="en-US" sz="2800" b="0" strike="noStrike" spc="-1">
                <a:solidFill>
                  <a:srgbClr val="000000"/>
                </a:solidFill>
                <a:latin typeface="Calibri"/>
                <a:ea typeface="DejaVu Sans"/>
              </a:rPr>
              <a:t> – variable will retain its value between function calls.</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ReadOnly</a:t>
            </a:r>
            <a:r>
              <a:rPr lang="en-US" sz="2800" b="0" strike="noStrike" spc="-1">
                <a:solidFill>
                  <a:srgbClr val="000000"/>
                </a:solidFill>
                <a:latin typeface="Calibri"/>
                <a:ea typeface="DejaVu Sans"/>
              </a:rPr>
              <a:t> – variables can be read not written.</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withEvents</a:t>
            </a:r>
            <a:r>
              <a:rPr lang="en-US" sz="2800" b="0" strike="noStrike" spc="-1">
                <a:solidFill>
                  <a:srgbClr val="000000"/>
                </a:solidFill>
                <a:latin typeface="Calibri"/>
                <a:ea typeface="DejaVu Sans"/>
              </a:rPr>
              <a:t> -  varaible is used to respond to events raised.</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1" strike="noStrike" spc="-1">
                <a:solidFill>
                  <a:srgbClr val="000000"/>
                </a:solidFill>
                <a:latin typeface="Calibri"/>
                <a:ea typeface="DejaVu Sans"/>
              </a:rPr>
              <a:t>variableList</a:t>
            </a:r>
            <a:r>
              <a:rPr lang="en-US" sz="2800" b="0" strike="noStrike" spc="-1">
                <a:solidFill>
                  <a:srgbClr val="000000"/>
                </a:solidFill>
                <a:latin typeface="Calibri"/>
                <a:ea typeface="DejaVu Sans"/>
              </a:rPr>
              <a:t> – list of variables declared. </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vraiableName – name of varaible</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boundList  - list of bounds </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New – create new instance of a class</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dataType -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Varaible declaration </a:t>
            </a:r>
            <a:endParaRPr lang="en-US" sz="4400" b="0" strike="noStrike" spc="-1">
              <a:latin typeface="Arial"/>
            </a:endParaRPr>
          </a:p>
        </p:txBody>
      </p:sp>
      <p:pic>
        <p:nvPicPr>
          <p:cNvPr id="588" name="Content Placeholder 3"/>
          <p:cNvPicPr/>
          <p:nvPr/>
        </p:nvPicPr>
        <p:blipFill>
          <a:blip r:embed="rId2"/>
          <a:stretch/>
        </p:blipFill>
        <p:spPr>
          <a:xfrm>
            <a:off x="2318760" y="1793160"/>
            <a:ext cx="7550640" cy="1321920"/>
          </a:xfrm>
          <a:prstGeom prst="rect">
            <a:avLst/>
          </a:prstGeom>
          <a:ln>
            <a:noFill/>
          </a:ln>
        </p:spPr>
      </p:pic>
      <p:pic>
        <p:nvPicPr>
          <p:cNvPr id="589" name="Picture 4"/>
          <p:cNvPicPr/>
          <p:nvPr/>
        </p:nvPicPr>
        <p:blipFill>
          <a:blip r:embed="rId3"/>
          <a:stretch/>
        </p:blipFill>
        <p:spPr>
          <a:xfrm>
            <a:off x="2318760" y="3521880"/>
            <a:ext cx="7464240" cy="1662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Varaible Initialization</a:t>
            </a:r>
            <a:endParaRPr lang="en-US" sz="4400" b="0" strike="noStrike" spc="-1">
              <a:latin typeface="Arial"/>
            </a:endParaRPr>
          </a:p>
        </p:txBody>
      </p:sp>
      <p:pic>
        <p:nvPicPr>
          <p:cNvPr id="591" name="Content Placeholder 3"/>
          <p:cNvPicPr/>
          <p:nvPr/>
        </p:nvPicPr>
        <p:blipFill>
          <a:blip r:embed="rId2"/>
          <a:stretch/>
        </p:blipFill>
        <p:spPr>
          <a:xfrm>
            <a:off x="1628640" y="2238840"/>
            <a:ext cx="8747640" cy="2544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838080" y="365040"/>
            <a:ext cx="10512000" cy="79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Constants</a:t>
            </a:r>
            <a:endParaRPr lang="en-US" sz="4400" b="0" strike="noStrike" spc="-1">
              <a:latin typeface="Arial"/>
            </a:endParaRPr>
          </a:p>
        </p:txBody>
      </p:sp>
      <p:sp>
        <p:nvSpPr>
          <p:cNvPr id="593" name="CustomShape 2"/>
          <p:cNvSpPr/>
          <p:nvPr/>
        </p:nvSpPr>
        <p:spPr>
          <a:xfrm>
            <a:off x="838080" y="1161360"/>
            <a:ext cx="10512000" cy="501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Constants are fixed values that the program may not alter during its execution.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Enumeration – set of named integer constants.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In VB .net constants are declared using </a:t>
            </a:r>
            <a:r>
              <a:rPr lang="en-US" sz="2800" b="1" strike="noStrike" spc="-1">
                <a:solidFill>
                  <a:srgbClr val="000000"/>
                </a:solidFill>
                <a:latin typeface="Calibri"/>
                <a:ea typeface="DejaVu Sans"/>
              </a:rPr>
              <a:t>Const</a:t>
            </a:r>
            <a:r>
              <a:rPr lang="en-US" sz="2800" b="0" strike="noStrike" spc="-1">
                <a:solidFill>
                  <a:srgbClr val="000000"/>
                </a:solidFill>
                <a:latin typeface="Calibri"/>
                <a:ea typeface="DejaVu Sans"/>
              </a:rPr>
              <a:t> statement.</a:t>
            </a: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594" name="Picture 3"/>
          <p:cNvPicPr/>
          <p:nvPr/>
        </p:nvPicPr>
        <p:blipFill>
          <a:blip r:embed="rId2"/>
          <a:stretch/>
        </p:blipFill>
        <p:spPr>
          <a:xfrm>
            <a:off x="2162160" y="4350960"/>
            <a:ext cx="7863840" cy="1626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CustomShape 1"/>
          <p:cNvSpPr/>
          <p:nvPr/>
        </p:nvSpPr>
        <p:spPr>
          <a:xfrm>
            <a:off x="838080" y="365040"/>
            <a:ext cx="10512000" cy="94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Print and Display Constants in VB .net</a:t>
            </a:r>
            <a:endParaRPr lang="en-US" sz="4400" b="0" strike="noStrike" spc="-1">
              <a:latin typeface="Arial"/>
            </a:endParaRPr>
          </a:p>
        </p:txBody>
      </p:sp>
      <p:pic>
        <p:nvPicPr>
          <p:cNvPr id="596" name="Content Placeholder 3"/>
          <p:cNvPicPr/>
          <p:nvPr/>
        </p:nvPicPr>
        <p:blipFill>
          <a:blip r:embed="rId2"/>
          <a:stretch/>
        </p:blipFill>
        <p:spPr>
          <a:xfrm>
            <a:off x="838080" y="1309680"/>
            <a:ext cx="6065640" cy="2023200"/>
          </a:xfrm>
          <a:prstGeom prst="rect">
            <a:avLst/>
          </a:prstGeom>
          <a:ln>
            <a:noFill/>
          </a:ln>
        </p:spPr>
      </p:pic>
      <p:pic>
        <p:nvPicPr>
          <p:cNvPr id="597" name="Picture 4"/>
          <p:cNvPicPr/>
          <p:nvPr/>
        </p:nvPicPr>
        <p:blipFill>
          <a:blip r:embed="rId3"/>
          <a:stretch/>
        </p:blipFill>
        <p:spPr>
          <a:xfrm>
            <a:off x="838080" y="3336840"/>
            <a:ext cx="6563160" cy="3098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CustomShape 1"/>
          <p:cNvSpPr/>
          <p:nvPr/>
        </p:nvSpPr>
        <p:spPr>
          <a:xfrm>
            <a:off x="838080" y="365040"/>
            <a:ext cx="10512000" cy="69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Declaraing enumeration - </a:t>
            </a:r>
            <a:endParaRPr lang="en-US" sz="4400" b="0" strike="noStrike" spc="-1">
              <a:latin typeface="Arial"/>
            </a:endParaRPr>
          </a:p>
        </p:txBody>
      </p:sp>
      <p:sp>
        <p:nvSpPr>
          <p:cNvPr id="599" name="CustomShape 2"/>
          <p:cNvSpPr/>
          <p:nvPr/>
        </p:nvSpPr>
        <p:spPr>
          <a:xfrm>
            <a:off x="838080" y="1359360"/>
            <a:ext cx="10512000" cy="48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Enumeration are declared using </a:t>
            </a:r>
            <a:r>
              <a:rPr lang="en-US" sz="2800" b="1" strike="noStrike" spc="-1">
                <a:solidFill>
                  <a:srgbClr val="000000"/>
                </a:solidFill>
                <a:latin typeface="Calibri"/>
                <a:ea typeface="DejaVu Sans"/>
              </a:rPr>
              <a:t>Enum</a:t>
            </a:r>
            <a:r>
              <a:rPr lang="en-US" sz="2800" b="0" strike="noStrike" spc="-1">
                <a:solidFill>
                  <a:srgbClr val="000000"/>
                </a:solidFill>
                <a:latin typeface="Calibri"/>
                <a:ea typeface="DejaVu Sans"/>
              </a:rPr>
              <a:t> statement.</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a:t>
            </a:r>
            <a:endParaRPr lang="en-US" sz="2800" b="0" strike="noStrike" spc="-1">
              <a:latin typeface="Arial"/>
            </a:endParaRPr>
          </a:p>
        </p:txBody>
      </p:sp>
      <p:pic>
        <p:nvPicPr>
          <p:cNvPr id="600" name="Picture 3"/>
          <p:cNvPicPr/>
          <p:nvPr/>
        </p:nvPicPr>
        <p:blipFill>
          <a:blip r:embed="rId2"/>
          <a:stretch/>
        </p:blipFill>
        <p:spPr>
          <a:xfrm>
            <a:off x="838080" y="2200680"/>
            <a:ext cx="9097560" cy="3972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CustomShape 1"/>
          <p:cNvSpPr/>
          <p:nvPr/>
        </p:nvSpPr>
        <p:spPr>
          <a:xfrm>
            <a:off x="838080" y="365040"/>
            <a:ext cx="10512000" cy="41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0000"/>
          </a:bodyPr>
          <a:lstStyle/>
          <a:p>
            <a:pPr>
              <a:lnSpc>
                <a:spcPct val="90000"/>
              </a:lnSpc>
            </a:pPr>
            <a:r>
              <a:rPr lang="en-US" sz="4400" b="0" strike="noStrike" spc="-1">
                <a:solidFill>
                  <a:srgbClr val="000000"/>
                </a:solidFill>
                <a:latin typeface="Calibri Light"/>
                <a:ea typeface="DejaVu Sans"/>
              </a:rPr>
              <a:t>Modifiers - </a:t>
            </a:r>
            <a:endParaRPr lang="en-US" sz="4400" b="0" strike="noStrike" spc="-1">
              <a:latin typeface="Arial"/>
            </a:endParaRPr>
          </a:p>
        </p:txBody>
      </p:sp>
      <p:sp>
        <p:nvSpPr>
          <p:cNvPr id="602" name="CustomShape 2"/>
          <p:cNvSpPr/>
          <p:nvPr/>
        </p:nvSpPr>
        <p:spPr>
          <a:xfrm>
            <a:off x="838080" y="1025640"/>
            <a:ext cx="10512000" cy="51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Keywords which change the behavior of data / functions.</a:t>
            </a: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603" name="Picture 3"/>
          <p:cNvPicPr/>
          <p:nvPr/>
        </p:nvPicPr>
        <p:blipFill>
          <a:blip r:embed="rId2"/>
          <a:stretch/>
        </p:blipFill>
        <p:spPr>
          <a:xfrm>
            <a:off x="3377880" y="1500120"/>
            <a:ext cx="5111280" cy="4673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pic>
        <p:nvPicPr>
          <p:cNvPr id="605" name="Content Placeholder 3"/>
          <p:cNvPicPr/>
          <p:nvPr/>
        </p:nvPicPr>
        <p:blipFill>
          <a:blip r:embed="rId2"/>
          <a:stretch/>
        </p:blipFill>
        <p:spPr>
          <a:xfrm>
            <a:off x="2928600" y="480600"/>
            <a:ext cx="5482800" cy="6343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 name="Content Placeholder 3"/>
          <p:cNvPicPr/>
          <p:nvPr/>
        </p:nvPicPr>
        <p:blipFill>
          <a:blip r:embed="rId2"/>
          <a:stretch/>
        </p:blipFill>
        <p:spPr>
          <a:xfrm>
            <a:off x="3064320" y="209520"/>
            <a:ext cx="4704480" cy="6458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1"/>
          <p:cNvSpPr/>
          <p:nvPr/>
        </p:nvSpPr>
        <p:spPr>
          <a:xfrm>
            <a:off x="838080" y="464760"/>
            <a:ext cx="10512000" cy="570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6000" lnSpcReduction="10000"/>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डॉट नेट फ्रेमवर्क =  library  (FCL) + runtime environment (CLR)</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FCL – Framework Class Library – पूर्व-निर्मित प्रोग्राम/फंक्शन का समूह जो सॉफ्टवेर एप्लीकेशन बनाने में सहायक होते है | जैसे – यूजर इंटरफ़ेस, डेटाबेस कनेक्टिविटी, क्रिप्टोग्राफी, वेब डेवलपमेंट और भी कई | reusable</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CLR – </a:t>
            </a:r>
            <a:r>
              <a:rPr lang="en-US" sz="2800" b="1" strike="noStrike" spc="-1">
                <a:solidFill>
                  <a:srgbClr val="000000"/>
                </a:solidFill>
                <a:latin typeface="Nirmala UI"/>
                <a:ea typeface="DejaVu Sans"/>
              </a:rPr>
              <a:t>Common Language </a:t>
            </a:r>
            <a:r>
              <a:rPr lang="en-US" sz="2800" b="0" strike="noStrike" spc="-1">
                <a:solidFill>
                  <a:srgbClr val="000000"/>
                </a:solidFill>
                <a:latin typeface="Nirmala UI"/>
                <a:ea typeface="DejaVu Sans"/>
              </a:rPr>
              <a:t>Runtime – यह प्रोग्राम / एप्लीकेशन के क्रियान्वयन (Execution) में सहायक होता है | इसका अर्थ है की डॉट नेट फ्रेमवर्क कई भाषाओँ का समर्थन करता है और CLR  उनको स्वतः क्रियान्वित करता है | जैसे – C#, VB .NET, ASP .Net, C++, Python, C etc.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.Net framework language interoprability (विभिन्न भाषाओँ  की परस्पर-संक्रियता) प्रदान करता है | </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 name="Content Placeholder 3"/>
          <p:cNvPicPr/>
          <p:nvPr/>
        </p:nvPicPr>
        <p:blipFill>
          <a:blip r:embed="rId2"/>
          <a:stretch/>
        </p:blipFill>
        <p:spPr>
          <a:xfrm>
            <a:off x="3498120" y="365040"/>
            <a:ext cx="4332600" cy="6065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pic>
        <p:nvPicPr>
          <p:cNvPr id="609" name="Content Placeholder 3"/>
          <p:cNvPicPr/>
          <p:nvPr/>
        </p:nvPicPr>
        <p:blipFill>
          <a:blip r:embed="rId2"/>
          <a:stretch/>
        </p:blipFill>
        <p:spPr>
          <a:xfrm>
            <a:off x="906480" y="2174760"/>
            <a:ext cx="7743600" cy="2723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Console Application</a:t>
            </a:r>
            <a:endParaRPr lang="en-US" sz="4400" b="0" strike="noStrike" spc="-1">
              <a:latin typeface="Arial"/>
            </a:endParaRPr>
          </a:p>
        </p:txBody>
      </p:sp>
      <p:sp>
        <p:nvSpPr>
          <p:cNvPr id="611"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Text based application, No GUI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Console window / command window</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MS-DOS Prompt / Command Prompt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 hello   -  anything followed by ‘ is a comment</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Module </a:t>
            </a:r>
            <a:endParaRPr lang="en-US" sz="4400" b="0" strike="noStrike" spc="-1">
              <a:latin typeface="Arial"/>
            </a:endParaRPr>
          </a:p>
        </p:txBody>
      </p:sp>
      <p:sp>
        <p:nvSpPr>
          <p:cNvPr id="613"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Logical group of procedures.</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Console application must have one module and one procedure.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Module keyword is used to define a module.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Visual Basic keywords and identifiers are not </a:t>
            </a:r>
            <a:r>
              <a:rPr lang="en-US" sz="2800" b="0" i="1" strike="noStrike" spc="-1">
                <a:solidFill>
                  <a:srgbClr val="000000"/>
                </a:solidFill>
                <a:latin typeface="Calibri"/>
                <a:ea typeface="DejaVu Sans"/>
              </a:rPr>
              <a:t>case sensitive</a:t>
            </a:r>
            <a:r>
              <a:rPr lang="en-US" sz="2800" b="0" strike="noStrike" spc="-1">
                <a:solidFill>
                  <a:srgbClr val="000000"/>
                </a:solidFill>
                <a:latin typeface="Calibri"/>
                <a:ea typeface="DejaVu Sans"/>
              </a:rPr>
              <a: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Main – entry point of a program.</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Sub </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End Sub</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sp>
        <p:nvSpPr>
          <p:cNvPr id="615"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Console.WriteLine(“Hello World”)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Dot (.) operator</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Class – group of related methods and data</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This Visual Studio .NET IDE feature, called </a:t>
            </a:r>
            <a:r>
              <a:rPr lang="en-US" sz="2800" b="0" i="1" strike="noStrike" spc="-1">
                <a:solidFill>
                  <a:srgbClr val="000000"/>
                </a:solidFill>
                <a:latin typeface="Calibri"/>
                <a:ea typeface="DejaVu Sans"/>
              </a:rPr>
              <a:t>IntelliSense,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 name="Content Placeholder 3"/>
          <p:cNvPicPr/>
          <p:nvPr/>
        </p:nvPicPr>
        <p:blipFill>
          <a:blip r:embed="rId2"/>
          <a:stretch/>
        </p:blipFill>
        <p:spPr>
          <a:xfrm>
            <a:off x="853200" y="327240"/>
            <a:ext cx="10482120" cy="6199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sp>
        <p:nvSpPr>
          <p:cNvPr id="618"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 Floating point division</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 Integer division = result will be integer   Integer \ Integer = Integer</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7.1\4 = 1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7.7\4 = 2    (7.7 rounded to 8)</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Mod – it gives remainder after Integer division.</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7 Mod 4 = 3       17 Mod 5 = 2</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Expressions are written in “straight-line form”</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 name="Content Placeholder 3"/>
          <p:cNvPicPr/>
          <p:nvPr/>
        </p:nvPicPr>
        <p:blipFill>
          <a:blip r:embed="rId2"/>
          <a:stretch/>
        </p:blipFill>
        <p:spPr>
          <a:xfrm>
            <a:off x="611280" y="1265040"/>
            <a:ext cx="10652400" cy="4324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 name="Picture 3"/>
          <p:cNvPicPr/>
          <p:nvPr/>
        </p:nvPicPr>
        <p:blipFill>
          <a:blip r:embed="rId2"/>
          <a:stretch/>
        </p:blipFill>
        <p:spPr>
          <a:xfrm>
            <a:off x="420120" y="362520"/>
            <a:ext cx="11352240" cy="6131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 name="Picture 3"/>
          <p:cNvPicPr/>
          <p:nvPr/>
        </p:nvPicPr>
        <p:blipFill>
          <a:blip r:embed="rId2"/>
          <a:stretch/>
        </p:blipFill>
        <p:spPr>
          <a:xfrm>
            <a:off x="937080" y="322920"/>
            <a:ext cx="10314360" cy="6208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838080" y="135000"/>
            <a:ext cx="10512000" cy="53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2800" b="0" strike="noStrike" spc="-1">
                <a:solidFill>
                  <a:srgbClr val="000000"/>
                </a:solidFill>
                <a:latin typeface="Nirmala UI"/>
                <a:ea typeface="DejaVu Sans"/>
              </a:rPr>
              <a:t>डॉट नेट संस्करण - .Net Versions</a:t>
            </a:r>
            <a:endParaRPr lang="en-US" sz="2800" b="0" strike="noStrike" spc="-1">
              <a:latin typeface="Arial"/>
            </a:endParaRPr>
          </a:p>
        </p:txBody>
      </p:sp>
      <p:graphicFrame>
        <p:nvGraphicFramePr>
          <p:cNvPr id="504" name="Table 2"/>
          <p:cNvGraphicFramePr/>
          <p:nvPr/>
        </p:nvGraphicFramePr>
        <p:xfrm>
          <a:off x="838080" y="674640"/>
          <a:ext cx="11228400" cy="5882400"/>
        </p:xfrm>
        <a:graphic>
          <a:graphicData uri="http://schemas.openxmlformats.org/drawingml/2006/table">
            <a:tbl>
              <a:tblPr/>
              <a:tblGrid>
                <a:gridCol w="1022040"/>
                <a:gridCol w="952920"/>
                <a:gridCol w="2775960"/>
                <a:gridCol w="3099960"/>
                <a:gridCol w="3377520"/>
              </a:tblGrid>
              <a:tr h="586080">
                <a:tc>
                  <a:txBody>
                    <a:bodyPr/>
                    <a:lstStyle/>
                    <a:p>
                      <a:pPr algn="ctr">
                        <a:lnSpc>
                          <a:spcPct val="100000"/>
                        </a:lnSpc>
                      </a:pPr>
                      <a:r>
                        <a:rPr lang="en-US" sz="1600" b="1" strike="noStrike" spc="-1">
                          <a:solidFill>
                            <a:srgbClr val="FFFFFF"/>
                          </a:solidFill>
                          <a:latin typeface="Calibri"/>
                        </a:rPr>
                        <a:t>Version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en-US" sz="1600" b="1" strike="noStrike" spc="-1">
                          <a:solidFill>
                            <a:srgbClr val="FFFFFF"/>
                          </a:solidFill>
                          <a:latin typeface="Calibri"/>
                        </a:rPr>
                        <a:t>CLR</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en-US" sz="1600" b="1" strike="noStrike" spc="-1">
                          <a:solidFill>
                            <a:srgbClr val="FFFFFF"/>
                          </a:solidFill>
                          <a:latin typeface="Calibri"/>
                        </a:rPr>
                        <a:t>Release Date</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en-US" sz="1600" b="1" strike="noStrike" spc="-1">
                          <a:solidFill>
                            <a:srgbClr val="FFFFFF"/>
                          </a:solidFill>
                          <a:latin typeface="Calibri"/>
                        </a:rPr>
                        <a:t>IDE</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en-US" sz="1600" b="1" strike="noStrike" spc="-1">
                          <a:solidFill>
                            <a:srgbClr val="FFFFFF"/>
                          </a:solidFill>
                          <a:latin typeface="Calibri"/>
                        </a:rPr>
                        <a:t>Windows Support</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342000">
                <a:tc>
                  <a:txBody>
                    <a:bodyPr/>
                    <a:lstStyle/>
                    <a:p>
                      <a:pPr algn="ctr">
                        <a:lnSpc>
                          <a:spcPct val="100000"/>
                        </a:lnSpc>
                      </a:pPr>
                      <a:r>
                        <a:rPr lang="en-US" sz="1600" b="0" strike="noStrike" spc="-1">
                          <a:solidFill>
                            <a:srgbClr val="000000"/>
                          </a:solidFill>
                          <a:latin typeface="Calibri"/>
                        </a:rPr>
                        <a:t>1.0</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1.0</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13 Feb. 2002</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VS .NET</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XP SP1</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r>
              <a:tr h="342000">
                <a:tc>
                  <a:txBody>
                    <a:bodyPr/>
                    <a:lstStyle/>
                    <a:p>
                      <a:pPr algn="ctr">
                        <a:lnSpc>
                          <a:spcPct val="100000"/>
                        </a:lnSpc>
                      </a:pPr>
                      <a:r>
                        <a:rPr lang="en-US" sz="1600" b="0" strike="noStrike" spc="-1">
                          <a:solidFill>
                            <a:srgbClr val="000000"/>
                          </a:solidFill>
                          <a:latin typeface="Calibri"/>
                        </a:rPr>
                        <a:t>1.1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1.1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24 Apr 2003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VS.NET 2003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XP SP2, SP3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2000">
                <a:tc>
                  <a:txBody>
                    <a:bodyPr/>
                    <a:lstStyle/>
                    <a:p>
                      <a:pPr algn="ctr">
                        <a:lnSpc>
                          <a:spcPct val="100000"/>
                        </a:lnSpc>
                      </a:pPr>
                      <a:r>
                        <a:rPr lang="en-US" sz="1600" b="0" strike="noStrike" spc="-1">
                          <a:solidFill>
                            <a:srgbClr val="000000"/>
                          </a:solidFill>
                          <a:latin typeface="Calibri"/>
                        </a:rPr>
                        <a:t>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07 Nov 2005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VS 2005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N/A</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42000">
                <a:tc>
                  <a:txBody>
                    <a:bodyPr/>
                    <a:lstStyle/>
                    <a:p>
                      <a:pPr algn="ctr">
                        <a:lnSpc>
                          <a:spcPct val="100000"/>
                        </a:lnSpc>
                      </a:pPr>
                      <a:r>
                        <a:rPr lang="en-US" sz="1600" b="0" strike="noStrike" spc="-1">
                          <a:solidFill>
                            <a:srgbClr val="000000"/>
                          </a:solidFill>
                          <a:latin typeface="Calibri"/>
                        </a:rPr>
                        <a:t>3.0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06 Nov 2006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Expression Blend</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Windows Vista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2000">
                <a:tc>
                  <a:txBody>
                    <a:bodyPr/>
                    <a:lstStyle/>
                    <a:p>
                      <a:pPr algn="ctr">
                        <a:lnSpc>
                          <a:spcPct val="100000"/>
                        </a:lnSpc>
                      </a:pPr>
                      <a:r>
                        <a:rPr lang="en-US" sz="1600" b="0" strike="noStrike" spc="-1">
                          <a:solidFill>
                            <a:srgbClr val="000000"/>
                          </a:solidFill>
                          <a:latin typeface="Calibri"/>
                        </a:rPr>
                        <a:t>3.5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2.0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19 Nov 2007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VS 2008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Windows 7, 8, 8.1, 10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42000">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12 Apr 2010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VS 2010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N/A</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2000">
                <a:tc>
                  <a:txBody>
                    <a:bodyPr/>
                    <a:lstStyle/>
                    <a:p>
                      <a:pPr algn="ctr">
                        <a:lnSpc>
                          <a:spcPct val="100000"/>
                        </a:lnSpc>
                      </a:pPr>
                      <a:r>
                        <a:rPr lang="en-US" sz="1600" b="0" strike="noStrike" spc="-1">
                          <a:solidFill>
                            <a:srgbClr val="000000"/>
                          </a:solidFill>
                          <a:latin typeface="Calibri"/>
                        </a:rPr>
                        <a:t>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15 Aug 2012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VS 2012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Windows 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42000">
                <a:tc>
                  <a:txBody>
                    <a:bodyPr/>
                    <a:lstStyle/>
                    <a:p>
                      <a:pPr algn="ctr">
                        <a:lnSpc>
                          <a:spcPct val="100000"/>
                        </a:lnSpc>
                      </a:pPr>
                      <a:r>
                        <a:rPr lang="en-US" sz="1600" b="0" strike="noStrike" spc="-1">
                          <a:solidFill>
                            <a:srgbClr val="000000"/>
                          </a:solidFill>
                          <a:latin typeface="Calibri"/>
                        </a:rPr>
                        <a:t>4.5.1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20 Aug 2015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VS 2013 </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8.1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94480">
                <a:tc>
                  <a:txBody>
                    <a:bodyPr/>
                    <a:lstStyle/>
                    <a:p>
                      <a:pPr algn="ctr">
                        <a:lnSpc>
                          <a:spcPct val="100000"/>
                        </a:lnSpc>
                      </a:pPr>
                      <a:r>
                        <a:rPr lang="en-US" sz="1600" b="0" strike="noStrike" spc="-1">
                          <a:solidFill>
                            <a:srgbClr val="000000"/>
                          </a:solidFill>
                          <a:latin typeface="Calibri"/>
                        </a:rPr>
                        <a:t>4.5.2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NA</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NA</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294480">
                <a:tc>
                  <a:txBody>
                    <a:bodyPr/>
                    <a:lstStyle/>
                    <a:p>
                      <a:pPr algn="ctr">
                        <a:lnSpc>
                          <a:spcPct val="100000"/>
                        </a:lnSpc>
                      </a:pPr>
                      <a:r>
                        <a:rPr lang="en-US" sz="1600" b="0" strike="noStrike" spc="-1">
                          <a:solidFill>
                            <a:srgbClr val="000000"/>
                          </a:solidFill>
                          <a:latin typeface="Calibri"/>
                        </a:rPr>
                        <a:t>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VS 2015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10 v 1507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94480">
                <a:tc>
                  <a:txBody>
                    <a:bodyPr/>
                    <a:lstStyle/>
                    <a:p>
                      <a:pPr algn="ctr">
                        <a:lnSpc>
                          <a:spcPct val="100000"/>
                        </a:lnSpc>
                      </a:pPr>
                      <a:r>
                        <a:rPr lang="en-US" sz="1600" b="0" strike="noStrike" spc="-1">
                          <a:solidFill>
                            <a:srgbClr val="000000"/>
                          </a:solidFill>
                          <a:latin typeface="Calibri"/>
                        </a:rPr>
                        <a:t>4.6.1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VS 205 UPDATE 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10 V 1511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294480">
                <a:tc>
                  <a:txBody>
                    <a:bodyPr/>
                    <a:lstStyle/>
                    <a:p>
                      <a:pPr algn="ctr">
                        <a:lnSpc>
                          <a:spcPct val="100000"/>
                        </a:lnSpc>
                      </a:pPr>
                      <a:r>
                        <a:rPr lang="en-US" sz="1600" b="0" strike="noStrike" spc="-1">
                          <a:solidFill>
                            <a:srgbClr val="000000"/>
                          </a:solidFill>
                          <a:latin typeface="Calibri"/>
                        </a:rPr>
                        <a:t>4.6.2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NA</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10V1607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94480">
                <a:tc>
                  <a:txBody>
                    <a:bodyPr/>
                    <a:lstStyle/>
                    <a:p>
                      <a:pPr algn="ctr">
                        <a:lnSpc>
                          <a:spcPct val="100000"/>
                        </a:lnSpc>
                      </a:pPr>
                      <a:r>
                        <a:rPr lang="en-US" sz="1600" b="0" strike="noStrike" spc="-1">
                          <a:solidFill>
                            <a:srgbClr val="000000"/>
                          </a:solidFill>
                          <a:latin typeface="Calibri"/>
                        </a:rPr>
                        <a:t>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VS 2017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10 V 1703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294480">
                <a:tc>
                  <a:txBody>
                    <a:bodyPr/>
                    <a:lstStyle/>
                    <a:p>
                      <a:pPr algn="ctr">
                        <a:lnSpc>
                          <a:spcPct val="100000"/>
                        </a:lnSpc>
                      </a:pPr>
                      <a:r>
                        <a:rPr lang="en-US" sz="1600" b="0" strike="noStrike" spc="-1">
                          <a:solidFill>
                            <a:srgbClr val="000000"/>
                          </a:solidFill>
                          <a:latin typeface="Calibri"/>
                        </a:rPr>
                        <a:t>4.7.1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VS 2017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en-US" sz="1600" b="0" strike="noStrike" spc="-1">
                          <a:solidFill>
                            <a:srgbClr val="000000"/>
                          </a:solidFill>
                          <a:latin typeface="Calibri"/>
                        </a:rPr>
                        <a:t>10 V 1709</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94480">
                <a:tc>
                  <a:txBody>
                    <a:bodyPr/>
                    <a:lstStyle/>
                    <a:p>
                      <a:pPr algn="ctr">
                        <a:lnSpc>
                          <a:spcPct val="100000"/>
                        </a:lnSpc>
                      </a:pPr>
                      <a:r>
                        <a:rPr lang="en-US" sz="1600" b="0" strike="noStrike" spc="-1">
                          <a:solidFill>
                            <a:srgbClr val="000000"/>
                          </a:solidFill>
                          <a:latin typeface="Calibri"/>
                        </a:rPr>
                        <a:t>4.7.2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4.0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VS 2017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en-US" sz="1600" b="0" strike="noStrike" spc="-1">
                          <a:solidFill>
                            <a:srgbClr val="000000"/>
                          </a:solidFill>
                          <a:latin typeface="Calibri"/>
                        </a:rPr>
                        <a:t>10 V 1803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CustomShape 1"/>
          <p:cNvSpPr/>
          <p:nvPr/>
        </p:nvSpPr>
        <p:spPr>
          <a:xfrm>
            <a:off x="838080" y="365040"/>
            <a:ext cx="10512000" cy="75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Using Dialog Box to display output - </a:t>
            </a:r>
            <a:endParaRPr lang="en-US" sz="4400" b="0" strike="noStrike" spc="-1">
              <a:latin typeface="Arial"/>
            </a:endParaRPr>
          </a:p>
        </p:txBody>
      </p:sp>
      <p:sp>
        <p:nvSpPr>
          <p:cNvPr id="623" name="CustomShape 2"/>
          <p:cNvSpPr/>
          <p:nvPr/>
        </p:nvSpPr>
        <p:spPr>
          <a:xfrm>
            <a:off x="838080" y="1408680"/>
            <a:ext cx="10512000" cy="476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Dialog Box – windows that display message to the user.</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Class MessageBox( ) is used for creating dialogs.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FCL (Framework Class Library) – contains classes that can be used to create GUI.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FCL classes are grouped together into namespaces.</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System.Windows.Forms   - namespace</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 name="Content Placeholder 3"/>
          <p:cNvPicPr/>
          <p:nvPr/>
        </p:nvPicPr>
        <p:blipFill>
          <a:blip r:embed="rId2"/>
          <a:stretch/>
        </p:blipFill>
        <p:spPr>
          <a:xfrm>
            <a:off x="1938600" y="340200"/>
            <a:ext cx="8310960" cy="3180960"/>
          </a:xfrm>
          <a:prstGeom prst="rect">
            <a:avLst/>
          </a:prstGeom>
          <a:ln>
            <a:noFill/>
          </a:ln>
        </p:spPr>
      </p:pic>
      <p:pic>
        <p:nvPicPr>
          <p:cNvPr id="625" name="Picture 4"/>
          <p:cNvPicPr/>
          <p:nvPr/>
        </p:nvPicPr>
        <p:blipFill>
          <a:blip r:embed="rId3"/>
          <a:stretch/>
        </p:blipFill>
        <p:spPr>
          <a:xfrm>
            <a:off x="1830600" y="3682440"/>
            <a:ext cx="9172080" cy="2631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sp>
        <p:nvSpPr>
          <p:cNvPr id="627"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Math.sqrt( )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_  line continuation character : to split long statements over multiple lines</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The compiled classes are located in a file, called an assembly, that has a .dll (dynamic link library) extension.</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MSDN – MicroSoft Developers Network Documentation</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 name="Picture 3"/>
          <p:cNvPicPr/>
          <p:nvPr/>
        </p:nvPicPr>
        <p:blipFill>
          <a:blip r:embed="rId2"/>
          <a:stretch/>
        </p:blipFill>
        <p:spPr>
          <a:xfrm>
            <a:off x="1319040" y="1013400"/>
            <a:ext cx="9550440" cy="3555720"/>
          </a:xfrm>
          <a:prstGeom prst="rect">
            <a:avLst/>
          </a:prstGeom>
          <a:ln>
            <a:noFill/>
          </a:ln>
        </p:spPr>
      </p:pic>
      <p:pic>
        <p:nvPicPr>
          <p:cNvPr id="629" name="Picture 4"/>
          <p:cNvPicPr/>
          <p:nvPr/>
        </p:nvPicPr>
        <p:blipFill>
          <a:blip r:embed="rId3"/>
          <a:stretch/>
        </p:blipFill>
        <p:spPr>
          <a:xfrm>
            <a:off x="1319040" y="4817880"/>
            <a:ext cx="9934560" cy="1425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Add reference to dll in Project</a:t>
            </a:r>
            <a:endParaRPr lang="en-US" sz="4400" b="0" strike="noStrike" spc="-1">
              <a:latin typeface="Arial"/>
            </a:endParaRPr>
          </a:p>
        </p:txBody>
      </p:sp>
      <p:pic>
        <p:nvPicPr>
          <p:cNvPr id="631" name="Content Placeholder 3"/>
          <p:cNvPicPr/>
          <p:nvPr/>
        </p:nvPicPr>
        <p:blipFill>
          <a:blip r:embed="rId2"/>
          <a:stretch/>
        </p:blipFill>
        <p:spPr>
          <a:xfrm>
            <a:off x="838080" y="1544760"/>
            <a:ext cx="9920880" cy="3687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 name="Picture 4"/>
          <p:cNvPicPr/>
          <p:nvPr/>
        </p:nvPicPr>
        <p:blipFill>
          <a:blip r:embed="rId2"/>
          <a:stretch/>
        </p:blipFill>
        <p:spPr>
          <a:xfrm>
            <a:off x="1692720" y="212760"/>
            <a:ext cx="8182800" cy="6428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 name="Content Placeholder 3"/>
          <p:cNvPicPr/>
          <p:nvPr/>
        </p:nvPicPr>
        <p:blipFill>
          <a:blip r:embed="rId2"/>
          <a:stretch/>
        </p:blipFill>
        <p:spPr>
          <a:xfrm>
            <a:off x="964440" y="620640"/>
            <a:ext cx="10260000" cy="5612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sp>
        <p:nvSpPr>
          <p:cNvPr id="635"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Class </a:t>
            </a:r>
            <a:r>
              <a:rPr lang="en-US" sz="2800" b="1" strike="noStrike" spc="-1">
                <a:solidFill>
                  <a:srgbClr val="000000"/>
                </a:solidFill>
                <a:latin typeface="Calibri"/>
                <a:ea typeface="DejaVu Sans"/>
              </a:rPr>
              <a:t>Console</a:t>
            </a:r>
            <a:r>
              <a:rPr lang="en-US" sz="2800" b="0" strike="noStrike" spc="-1">
                <a:solidFill>
                  <a:srgbClr val="000000"/>
                </a:solidFill>
                <a:latin typeface="Calibri"/>
                <a:ea typeface="DejaVu Sans"/>
              </a:rPr>
              <a:t>, for instance, is located in the assembly </a:t>
            </a:r>
            <a:r>
              <a:rPr lang="en-US" sz="2800" b="1" i="1" strike="noStrike" spc="-1">
                <a:solidFill>
                  <a:srgbClr val="000000"/>
                </a:solidFill>
                <a:latin typeface="Calibri"/>
                <a:ea typeface="DejaVu Sans"/>
              </a:rPr>
              <a:t>mscorlib.dll</a:t>
            </a:r>
            <a:r>
              <a:rPr lang="en-US" sz="2800" b="0" strike="noStrike" spc="-1">
                <a:solidFill>
                  <a:srgbClr val="000000"/>
                </a:solidFill>
                <a:latin typeface="Calibri"/>
                <a:ea typeface="DejaVu Sans"/>
              </a:rPr>
              <a:t>, but we did not need to reference this assembly explicitly to use it.</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Control Structures</a:t>
            </a:r>
            <a:endParaRPr lang="en-US" sz="4400" b="0" strike="noStrike" spc="-1">
              <a:latin typeface="Arial"/>
            </a:endParaRPr>
          </a:p>
        </p:txBody>
      </p:sp>
      <p:sp>
        <p:nvSpPr>
          <p:cNvPr id="637"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Algorithm</a:t>
            </a:r>
            <a:r>
              <a:rPr lang="en-US" sz="2800" b="0" strike="noStrike" spc="-1">
                <a:solidFill>
                  <a:srgbClr val="000000"/>
                </a:solidFill>
                <a:latin typeface="Calibri"/>
                <a:ea typeface="DejaVu Sans"/>
              </a:rPr>
              <a:t> – procedure for solving a particular problem. It tells about the actions to be performed and the order in which actions are to be performed.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Program Control  </a:t>
            </a:r>
            <a:r>
              <a:rPr lang="en-US" sz="2800" b="0" strike="noStrike" spc="-1">
                <a:solidFill>
                  <a:srgbClr val="000000"/>
                </a:solidFill>
                <a:latin typeface="Calibri"/>
                <a:ea typeface="DejaVu Sans"/>
              </a:rPr>
              <a:t>- Task of ordering program statements correctly.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Pseudo Code </a:t>
            </a:r>
            <a:r>
              <a:rPr lang="en-US" sz="2800" b="0" strike="noStrike" spc="-1">
                <a:solidFill>
                  <a:srgbClr val="000000"/>
                </a:solidFill>
                <a:latin typeface="Calibri"/>
                <a:ea typeface="DejaVu Sans"/>
              </a:rPr>
              <a:t>– informal language that helps programmers develop algorithms. It is similar to every day English.</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 name="Content Placeholder 3"/>
          <p:cNvPicPr/>
          <p:nvPr/>
        </p:nvPicPr>
        <p:blipFill>
          <a:blip r:embed="rId2"/>
          <a:stretch/>
        </p:blipFill>
        <p:spPr>
          <a:xfrm>
            <a:off x="796680" y="2691360"/>
            <a:ext cx="10595160" cy="1262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838080" y="479520"/>
            <a:ext cx="10512000" cy="569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.NET Framework 4.8 (सबसे नवीन संस्करण – latest version)</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 Visual Studio 2019 – Coomunity Edition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 All the new versions are compatible with previous versions, this is called backward compatibility. नया संस्करण हमेशा पुराने संस्करण को सपोर्ट करता है | </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0" strike="noStrike" spc="-1">
                <a:solidFill>
                  <a:srgbClr val="000000"/>
                </a:solidFill>
                <a:latin typeface="Nirmala UI"/>
                <a:ea typeface="DejaVu Sans"/>
              </a:rPr>
              <a:t>पूर्व में .NET  Framework OS के साथ ही आता था परन्तु अब Windows 8 के बाद से इसे पृथक्क रूप से install करना पड़ता है |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838080" y="148320"/>
            <a:ext cx="10512000" cy="7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400" b="1" strike="noStrike" spc="-1">
                <a:solidFill>
                  <a:srgbClr val="000000"/>
                </a:solidFill>
                <a:latin typeface="Calibri Light"/>
                <a:ea typeface="DejaVu Sans"/>
              </a:rPr>
              <a:t>Sequential Execution</a:t>
            </a:r>
            <a:endParaRPr lang="en-US" sz="4400" b="0" strike="noStrike" spc="-1">
              <a:latin typeface="Arial"/>
            </a:endParaRPr>
          </a:p>
        </p:txBody>
      </p:sp>
      <p:sp>
        <p:nvSpPr>
          <p:cNvPr id="640" name="CustomShape 2"/>
          <p:cNvSpPr/>
          <p:nvPr/>
        </p:nvSpPr>
        <p:spPr>
          <a:xfrm>
            <a:off x="838080" y="1112040"/>
            <a:ext cx="10512000" cy="50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0000"/>
          </a:bodyPr>
          <a:lstStyle/>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Statements in a program are executed one after another in the order in which they are written.</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A </a:t>
            </a:r>
            <a:r>
              <a:rPr lang="en-US" sz="2800" b="1" i="1" strike="noStrike" spc="-1">
                <a:solidFill>
                  <a:srgbClr val="000000"/>
                </a:solidFill>
                <a:latin typeface="Calibri"/>
                <a:ea typeface="DejaVu Sans"/>
              </a:rPr>
              <a:t>transfer of control </a:t>
            </a:r>
            <a:r>
              <a:rPr lang="en-US" sz="2800" b="0" strike="noStrike" spc="-1">
                <a:solidFill>
                  <a:srgbClr val="000000"/>
                </a:solidFill>
                <a:latin typeface="Calibri"/>
                <a:ea typeface="DejaVu Sans"/>
              </a:rPr>
              <a:t>occurs when an executed statement does not directly follow the previously executed statement in the written program.</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GoTo statement – transfer control to particular location</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GoTo-less-programming</a:t>
            </a:r>
            <a:endParaRPr lang="en-US" sz="2800" b="0" strike="noStrike" spc="-1">
              <a:latin typeface="Arial"/>
            </a:endParaRPr>
          </a:p>
          <a:p>
            <a:pPr marL="228600" indent="-225000">
              <a:lnSpc>
                <a:spcPct val="160000"/>
              </a:lnSpc>
              <a:spcBef>
                <a:spcPts val="1001"/>
              </a:spcBef>
              <a:buClr>
                <a:srgbClr val="000000"/>
              </a:buClr>
              <a:buFont typeface="Arial"/>
              <a:buChar char="•"/>
            </a:pPr>
            <a:r>
              <a:rPr lang="en-US" sz="2800" b="0" strike="noStrike" spc="-1">
                <a:solidFill>
                  <a:srgbClr val="000000"/>
                </a:solidFill>
                <a:latin typeface="Calibri"/>
                <a:ea typeface="DejaVu Sans"/>
              </a:rPr>
              <a:t>The key to these successes is that </a:t>
            </a:r>
            <a:r>
              <a:rPr lang="en-US" sz="2800" b="1" strike="noStrike" spc="-1">
                <a:solidFill>
                  <a:srgbClr val="000000"/>
                </a:solidFill>
                <a:latin typeface="Calibri"/>
                <a:ea typeface="DejaVu Sans"/>
              </a:rPr>
              <a:t>structured programs </a:t>
            </a:r>
            <a:r>
              <a:rPr lang="en-US" sz="2800" b="0" strike="noStrike" spc="-1">
                <a:solidFill>
                  <a:srgbClr val="000000"/>
                </a:solidFill>
                <a:latin typeface="Calibri"/>
                <a:ea typeface="DejaVu Sans"/>
              </a:rPr>
              <a:t>are clearer, easier to debug and modify and more likely to be bug-free in the first place.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3 Control Structures -	</a:t>
            </a:r>
            <a:endParaRPr lang="en-US" sz="4400" b="0" strike="noStrike" spc="-1">
              <a:latin typeface="Arial"/>
            </a:endParaRPr>
          </a:p>
        </p:txBody>
      </p:sp>
      <p:sp>
        <p:nvSpPr>
          <p:cNvPr id="642"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r>
              <a:rPr lang="en-US" sz="2800" b="0" strike="noStrike" spc="-1">
                <a:solidFill>
                  <a:srgbClr val="000000"/>
                </a:solidFill>
                <a:latin typeface="Calibri"/>
                <a:ea typeface="DejaVu Sans"/>
              </a:rPr>
              <a:t>1. Sequence Structure </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2. Selection Structure</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3. Repetition Structure</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CustomShape 1"/>
          <p:cNvSpPr/>
          <p:nvPr/>
        </p:nvSpPr>
        <p:spPr>
          <a:xfrm>
            <a:off x="838080" y="365040"/>
            <a:ext cx="10512000" cy="69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Flowchart -</a:t>
            </a:r>
            <a:endParaRPr lang="en-US" sz="4400" b="0" strike="noStrike" spc="-1">
              <a:latin typeface="Arial"/>
            </a:endParaRPr>
          </a:p>
        </p:txBody>
      </p:sp>
      <p:sp>
        <p:nvSpPr>
          <p:cNvPr id="644" name="CustomShape 2"/>
          <p:cNvSpPr/>
          <p:nvPr/>
        </p:nvSpPr>
        <p:spPr>
          <a:xfrm>
            <a:off x="838080" y="1420920"/>
            <a:ext cx="10512000" cy="475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150000"/>
              </a:lnSpc>
              <a:spcBef>
                <a:spcPts val="1001"/>
              </a:spcBef>
              <a:buClr>
                <a:srgbClr val="000000"/>
              </a:buClr>
              <a:buFont typeface="Arial"/>
              <a:buChar char="•"/>
            </a:pPr>
            <a:r>
              <a:rPr lang="en-US" sz="2800" b="0" strike="noStrike" spc="-1">
                <a:solidFill>
                  <a:srgbClr val="000000"/>
                </a:solidFill>
                <a:latin typeface="Calibri"/>
                <a:ea typeface="DejaVu Sans"/>
              </a:rPr>
              <a:t>A </a:t>
            </a:r>
            <a:r>
              <a:rPr lang="en-US" sz="2800" b="1" strike="noStrike" spc="-1">
                <a:solidFill>
                  <a:srgbClr val="000000"/>
                </a:solidFill>
                <a:latin typeface="Calibri"/>
                <a:ea typeface="DejaVu Sans"/>
              </a:rPr>
              <a:t>flowchart</a:t>
            </a:r>
            <a:r>
              <a:rPr lang="en-US" sz="2800" b="0" strike="noStrike" spc="-1">
                <a:solidFill>
                  <a:srgbClr val="000000"/>
                </a:solidFill>
                <a:latin typeface="Calibri"/>
                <a:ea typeface="DejaVu Sans"/>
              </a:rPr>
              <a:t> is a graphical representation of an algorithm or of a portion of an algorithm. </a:t>
            </a:r>
            <a:r>
              <a:rPr lang="en-US" sz="2800" b="1" strike="noStrike" spc="-1">
                <a:solidFill>
                  <a:srgbClr val="000000"/>
                </a:solidFill>
                <a:latin typeface="Calibri"/>
                <a:ea typeface="DejaVu Sans"/>
              </a:rPr>
              <a:t>Flowcharts</a:t>
            </a:r>
            <a:r>
              <a:rPr lang="en-US" sz="2800" b="0" strike="noStrike" spc="-1">
                <a:solidFill>
                  <a:srgbClr val="000000"/>
                </a:solidFill>
                <a:latin typeface="Calibri"/>
                <a:ea typeface="DejaVu Sans"/>
              </a:rPr>
              <a:t> are drawn using certain special-purpose </a:t>
            </a:r>
            <a:r>
              <a:rPr lang="en-US" sz="2800" b="1" strike="noStrike" spc="-1">
                <a:solidFill>
                  <a:srgbClr val="000000"/>
                </a:solidFill>
                <a:latin typeface="Calibri"/>
                <a:ea typeface="DejaVu Sans"/>
              </a:rPr>
              <a:t>symbols</a:t>
            </a:r>
            <a:r>
              <a:rPr lang="en-US" sz="2800" b="0" strike="noStrike" spc="-1">
                <a:solidFill>
                  <a:srgbClr val="000000"/>
                </a:solidFill>
                <a:latin typeface="Calibri"/>
                <a:ea typeface="DejaVu Sans"/>
              </a:rPr>
              <a:t>, such as rectangles, diamonds, ovals and small  circles. These symbols are connected by arrows called </a:t>
            </a:r>
            <a:r>
              <a:rPr lang="en-US" sz="2800" b="1" i="1" strike="noStrike" spc="-1">
                <a:solidFill>
                  <a:srgbClr val="000000"/>
                </a:solidFill>
                <a:latin typeface="Calibri"/>
                <a:ea typeface="DejaVu Sans"/>
              </a:rPr>
              <a:t>flowlines</a:t>
            </a:r>
            <a:r>
              <a:rPr lang="en-US" sz="2800" b="0" i="1" strike="noStrike" spc="-1">
                <a:solidFill>
                  <a:srgbClr val="000000"/>
                </a:solidFill>
                <a:latin typeface="Calibri"/>
                <a:ea typeface="DejaVu Sans"/>
              </a:rPr>
              <a:t>, </a:t>
            </a:r>
            <a:r>
              <a:rPr lang="en-US" sz="2800" b="0" strike="noStrike" spc="-1">
                <a:solidFill>
                  <a:srgbClr val="000000"/>
                </a:solidFill>
                <a:latin typeface="Calibri"/>
                <a:ea typeface="DejaVu Sans"/>
              </a:rPr>
              <a:t>which indicate the order in which the actions of the algorithm  execute. The </a:t>
            </a:r>
            <a:r>
              <a:rPr lang="en-US" sz="2800" b="1" strike="noStrike" spc="-1">
                <a:solidFill>
                  <a:srgbClr val="000000"/>
                </a:solidFill>
                <a:latin typeface="Calibri"/>
                <a:ea typeface="DejaVu Sans"/>
              </a:rPr>
              <a:t>order of execution </a:t>
            </a:r>
            <a:r>
              <a:rPr lang="en-US" sz="2800" b="0" strike="noStrike" spc="-1">
                <a:solidFill>
                  <a:srgbClr val="000000"/>
                </a:solidFill>
                <a:latin typeface="Calibri"/>
                <a:ea typeface="DejaVu Sans"/>
              </a:rPr>
              <a:t>is known as the </a:t>
            </a:r>
            <a:r>
              <a:rPr lang="en-US" sz="2800" b="1" i="1" strike="noStrike" spc="-1">
                <a:solidFill>
                  <a:srgbClr val="000000"/>
                </a:solidFill>
                <a:latin typeface="Calibri"/>
                <a:ea typeface="DejaVu Sans"/>
              </a:rPr>
              <a:t>flow of control</a:t>
            </a:r>
            <a:r>
              <a:rPr lang="en-US" sz="2800" b="0" strike="noStrike" spc="-1">
                <a:solidFill>
                  <a:srgbClr val="000000"/>
                </a:solidFill>
                <a:latin typeface="Calibri"/>
                <a:ea typeface="DejaVu Sans"/>
              </a:rPr>
              <a:t>.</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 name="Content Placeholder 3"/>
          <p:cNvPicPr/>
          <p:nvPr/>
        </p:nvPicPr>
        <p:blipFill>
          <a:blip r:embed="rId2"/>
          <a:stretch/>
        </p:blipFill>
        <p:spPr>
          <a:xfrm>
            <a:off x="1338480" y="0"/>
            <a:ext cx="9511200" cy="3992760"/>
          </a:xfrm>
          <a:prstGeom prst="rect">
            <a:avLst/>
          </a:prstGeom>
          <a:ln>
            <a:noFill/>
          </a:ln>
        </p:spPr>
      </p:pic>
      <p:sp>
        <p:nvSpPr>
          <p:cNvPr id="646" name="CustomShape 1"/>
          <p:cNvSpPr/>
          <p:nvPr/>
        </p:nvSpPr>
        <p:spPr>
          <a:xfrm>
            <a:off x="1424880" y="4300200"/>
            <a:ext cx="972936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Rectangle Symbol  or Action Symbol : represent action</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ea typeface="DejaVu Sans"/>
              </a:rPr>
              <a:t>Oval Symbol – Start / End  </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ea typeface="DejaVu Sans"/>
              </a:rPr>
              <a:t>Circle Symbol – Connector Symbol</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ea typeface="DejaVu Sans"/>
              </a:rPr>
              <a:t>Diamond Symbol – Decision Symbol</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CustomShape 1"/>
          <p:cNvSpPr/>
          <p:nvPr/>
        </p:nvSpPr>
        <p:spPr>
          <a:xfrm>
            <a:off x="838080" y="365040"/>
            <a:ext cx="10512000" cy="91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400" b="0" strike="noStrike" spc="-1">
                <a:solidFill>
                  <a:srgbClr val="000000"/>
                </a:solidFill>
                <a:latin typeface="Calibri Light"/>
                <a:ea typeface="DejaVu Sans"/>
              </a:rPr>
              <a:t>Selection Structure (3)</a:t>
            </a:r>
            <a:endParaRPr lang="en-US" sz="4400" b="0" strike="noStrike" spc="-1">
              <a:latin typeface="Arial"/>
            </a:endParaRPr>
          </a:p>
        </p:txBody>
      </p:sp>
      <p:sp>
        <p:nvSpPr>
          <p:cNvPr id="648" name="CustomShape 2"/>
          <p:cNvSpPr/>
          <p:nvPr/>
        </p:nvSpPr>
        <p:spPr>
          <a:xfrm>
            <a:off x="838080" y="1532160"/>
            <a:ext cx="10512000" cy="464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If…Then   </a:t>
            </a:r>
            <a:r>
              <a:rPr lang="en-US" sz="2800" b="0" strike="noStrike" spc="-1">
                <a:solidFill>
                  <a:srgbClr val="000000"/>
                </a:solidFill>
                <a:latin typeface="Calibri"/>
                <a:ea typeface="DejaVu Sans"/>
              </a:rPr>
              <a:t>- It performs an action (or series of actions) if a condition is true or skips the action (or series of actions).  </a:t>
            </a:r>
            <a:r>
              <a:rPr lang="en-US" sz="2800" b="0" i="1" strike="noStrike" spc="-1">
                <a:solidFill>
                  <a:srgbClr val="000000"/>
                </a:solidFill>
                <a:latin typeface="Calibri"/>
                <a:ea typeface="DejaVu Sans"/>
              </a:rPr>
              <a:t>Single-selection structure</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If….Then …. Else  </a:t>
            </a:r>
            <a:r>
              <a:rPr lang="en-US" sz="2800" b="0" strike="noStrike" spc="-1">
                <a:solidFill>
                  <a:srgbClr val="000000"/>
                </a:solidFill>
                <a:latin typeface="Calibri"/>
                <a:ea typeface="DejaVu Sans"/>
              </a:rPr>
              <a:t>- It performs an action (or series of actions) if condition is true and performs different action (or series of actions) if condition is false. </a:t>
            </a:r>
            <a:r>
              <a:rPr lang="en-US" sz="2800" b="0" i="1" strike="noStrike" spc="-1">
                <a:solidFill>
                  <a:srgbClr val="000000"/>
                </a:solidFill>
                <a:latin typeface="Calibri"/>
                <a:ea typeface="DejaVu Sans"/>
              </a:rPr>
              <a:t>Double-selection structure</a:t>
            </a:r>
            <a:endParaRPr lang="en-US" sz="2800" b="0" strike="noStrike" spc="-1">
              <a:latin typeface="Arial"/>
            </a:endParaRPr>
          </a:p>
          <a:p>
            <a:pPr marL="228600" indent="-225000">
              <a:lnSpc>
                <a:spcPct val="150000"/>
              </a:lnSpc>
              <a:spcBef>
                <a:spcPts val="1001"/>
              </a:spcBef>
              <a:buClr>
                <a:srgbClr val="000000"/>
              </a:buClr>
              <a:buFont typeface="Arial"/>
              <a:buChar char="•"/>
            </a:pPr>
            <a:r>
              <a:rPr lang="en-US" sz="2800" b="1" strike="noStrike" spc="-1">
                <a:solidFill>
                  <a:srgbClr val="000000"/>
                </a:solidFill>
                <a:latin typeface="Calibri"/>
                <a:ea typeface="DejaVu Sans"/>
              </a:rPr>
              <a:t>Select….Case </a:t>
            </a:r>
            <a:r>
              <a:rPr lang="en-US" sz="2800" b="0" strike="noStrike" spc="-1">
                <a:solidFill>
                  <a:srgbClr val="000000"/>
                </a:solidFill>
                <a:latin typeface="Calibri"/>
                <a:ea typeface="DejaVu Sans"/>
              </a:rPr>
              <a:t>– It performs one of many actions (or series of actions). </a:t>
            </a:r>
            <a:r>
              <a:rPr lang="en-US" sz="2800" b="0" i="1" strike="noStrike" spc="-1">
                <a:solidFill>
                  <a:srgbClr val="000000"/>
                </a:solidFill>
                <a:latin typeface="Calibri"/>
                <a:ea typeface="DejaVu Sans"/>
              </a:rPr>
              <a:t>Multiple Selection Structure </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CustomShape 1"/>
          <p:cNvSpPr/>
          <p:nvPr/>
        </p:nvSpPr>
        <p:spPr>
          <a:xfrm>
            <a:off x="838080" y="365040"/>
            <a:ext cx="10512000" cy="90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trike="noStrike" spc="-1">
                <a:solidFill>
                  <a:srgbClr val="000000"/>
                </a:solidFill>
                <a:latin typeface="Calibri Light"/>
                <a:ea typeface="DejaVu Sans"/>
              </a:rPr>
              <a:t>Repetition Structures (7) </a:t>
            </a:r>
            <a:endParaRPr lang="en-US" sz="4400" b="0" strike="noStrike" spc="-1">
              <a:latin typeface="Arial"/>
            </a:endParaRPr>
          </a:p>
        </p:txBody>
      </p:sp>
      <p:sp>
        <p:nvSpPr>
          <p:cNvPr id="650" name="CustomShape 2"/>
          <p:cNvSpPr/>
          <p:nvPr/>
        </p:nvSpPr>
        <p:spPr>
          <a:xfrm>
            <a:off x="838080" y="1482840"/>
            <a:ext cx="10512000" cy="469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While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Do …. While/Loop</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Do/Loop…. While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Do ….. Until/Loop</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Do/Loop …….. Until</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For/Next</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For Each/Next</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sp>
        <p:nvSpPr>
          <p:cNvPr id="652"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VB has 11 types of control structures.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Sequence (1)</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Selection (3)</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Repetition (7)</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Control Structure Nesting</a:t>
            </a:r>
            <a:endParaRPr lang="en-US" sz="4400" b="0" strike="noStrike" spc="-1">
              <a:latin typeface="Arial"/>
            </a:endParaRPr>
          </a:p>
        </p:txBody>
      </p:sp>
      <p:sp>
        <p:nvSpPr>
          <p:cNvPr id="654"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Placing one control structure in another control structure.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Control Structure Stacking</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CustomShape 1"/>
          <p:cNvSpPr/>
          <p:nvPr/>
        </p:nvSpPr>
        <p:spPr>
          <a:xfrm>
            <a:off x="838080" y="185400"/>
            <a:ext cx="10512000" cy="82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400" b="0" strike="noStrike" spc="-1">
                <a:solidFill>
                  <a:srgbClr val="000000"/>
                </a:solidFill>
                <a:latin typeface="Calibri Light"/>
                <a:ea typeface="DejaVu Sans"/>
              </a:rPr>
              <a:t>If….Then Control Structure</a:t>
            </a:r>
            <a:endParaRPr lang="en-US" sz="4400" b="0" strike="noStrike" spc="-1">
              <a:latin typeface="Arial"/>
            </a:endParaRPr>
          </a:p>
        </p:txBody>
      </p:sp>
      <p:pic>
        <p:nvPicPr>
          <p:cNvPr id="656" name="Content Placeholder 3"/>
          <p:cNvPicPr/>
          <p:nvPr/>
        </p:nvPicPr>
        <p:blipFill>
          <a:blip r:embed="rId2"/>
          <a:stretch/>
        </p:blipFill>
        <p:spPr>
          <a:xfrm>
            <a:off x="1931400" y="1406160"/>
            <a:ext cx="6224760" cy="934560"/>
          </a:xfrm>
          <a:prstGeom prst="rect">
            <a:avLst/>
          </a:prstGeom>
          <a:ln>
            <a:noFill/>
          </a:ln>
        </p:spPr>
      </p:pic>
      <p:sp>
        <p:nvSpPr>
          <p:cNvPr id="657" name="CustomShape 2"/>
          <p:cNvSpPr/>
          <p:nvPr/>
        </p:nvSpPr>
        <p:spPr>
          <a:xfrm>
            <a:off x="9572400" y="1552320"/>
            <a:ext cx="144000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Pseudo Code </a:t>
            </a:r>
            <a:endParaRPr lang="en-US" sz="1800" b="0" strike="noStrike" spc="-1">
              <a:latin typeface="Arial"/>
            </a:endParaRPr>
          </a:p>
          <a:p>
            <a:pPr>
              <a:lnSpc>
                <a:spcPct val="100000"/>
              </a:lnSpc>
            </a:pPr>
            <a:r>
              <a:rPr lang="en-US" sz="1800" b="0" strike="noStrike" spc="-1">
                <a:solidFill>
                  <a:srgbClr val="000000"/>
                </a:solidFill>
                <a:latin typeface="Calibri"/>
                <a:ea typeface="DejaVu Sans"/>
              </a:rPr>
              <a:t>Statement </a:t>
            </a:r>
            <a:endParaRPr lang="en-US" sz="1800" b="0" strike="noStrike" spc="-1">
              <a:latin typeface="Arial"/>
            </a:endParaRPr>
          </a:p>
        </p:txBody>
      </p:sp>
      <p:sp>
        <p:nvSpPr>
          <p:cNvPr id="658" name="CustomShape 3"/>
          <p:cNvSpPr/>
          <p:nvPr/>
        </p:nvSpPr>
        <p:spPr>
          <a:xfrm flipH="1" flipV="1">
            <a:off x="7927200" y="1866240"/>
            <a:ext cx="1627560" cy="360"/>
          </a:xfrm>
          <a:custGeom>
            <a:avLst/>
            <a:gdLst/>
            <a:ahLst/>
            <a:cxnLst/>
            <a:rect l="l" t="t" r="r" b="b"/>
            <a:pathLst>
              <a:path w="21600" h="21600">
                <a:moveTo>
                  <a:pt x="0" y="0"/>
                </a:moveTo>
                <a:lnTo>
                  <a:pt x="21600" y="21600"/>
                </a:lnTo>
              </a:path>
            </a:pathLst>
          </a:custGeom>
          <a:noFill/>
          <a:ln w="9360">
            <a:solidFill>
              <a:srgbClr val="3F6EC2"/>
            </a:solidFill>
            <a:round/>
            <a:tailEnd type="triangle" w="med" len="med"/>
          </a:ln>
        </p:spPr>
        <p:style>
          <a:lnRef idx="0">
            <a:scrgbClr r="0" g="0" b="0"/>
          </a:lnRef>
          <a:fillRef idx="0">
            <a:scrgbClr r="0" g="0" b="0"/>
          </a:fillRef>
          <a:effectRef idx="0">
            <a:scrgbClr r="0" g="0" b="0"/>
          </a:effectRef>
          <a:fontRef idx="minor"/>
        </p:style>
      </p:sp>
      <p:pic>
        <p:nvPicPr>
          <p:cNvPr id="659" name="Picture 7"/>
          <p:cNvPicPr/>
          <p:nvPr/>
        </p:nvPicPr>
        <p:blipFill>
          <a:blip r:embed="rId3"/>
          <a:stretch/>
        </p:blipFill>
        <p:spPr>
          <a:xfrm>
            <a:off x="1931400" y="2829600"/>
            <a:ext cx="6128280" cy="1311840"/>
          </a:xfrm>
          <a:prstGeom prst="rect">
            <a:avLst/>
          </a:prstGeom>
          <a:ln>
            <a:noFill/>
          </a:ln>
        </p:spPr>
      </p:pic>
      <p:sp>
        <p:nvSpPr>
          <p:cNvPr id="660" name="CustomShape 4"/>
          <p:cNvSpPr/>
          <p:nvPr/>
        </p:nvSpPr>
        <p:spPr>
          <a:xfrm>
            <a:off x="9555840" y="3302640"/>
            <a:ext cx="178596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Visual Basic Code</a:t>
            </a:r>
            <a:endParaRPr lang="en-US" sz="1800" b="0" strike="noStrike" spc="-1">
              <a:latin typeface="Arial"/>
            </a:endParaRPr>
          </a:p>
        </p:txBody>
      </p:sp>
      <p:sp>
        <p:nvSpPr>
          <p:cNvPr id="661" name="CustomShape 5"/>
          <p:cNvSpPr/>
          <p:nvPr/>
        </p:nvSpPr>
        <p:spPr>
          <a:xfrm flipH="1">
            <a:off x="7929360" y="3487320"/>
            <a:ext cx="1608480" cy="360"/>
          </a:xfrm>
          <a:custGeom>
            <a:avLst/>
            <a:gdLst/>
            <a:ahLst/>
            <a:cxnLst/>
            <a:rect l="l" t="t" r="r" b="b"/>
            <a:pathLst>
              <a:path w="21600" h="21600">
                <a:moveTo>
                  <a:pt x="0" y="0"/>
                </a:moveTo>
                <a:lnTo>
                  <a:pt x="21600" y="21600"/>
                </a:lnTo>
              </a:path>
            </a:pathLst>
          </a:custGeom>
          <a:noFill/>
          <a:ln w="9360">
            <a:solidFill>
              <a:srgbClr val="3F6EC2"/>
            </a:solidFill>
            <a:round/>
            <a:tailEnd type="triangle" w="med" len="med"/>
          </a:ln>
        </p:spPr>
        <p:style>
          <a:lnRef idx="0">
            <a:scrgbClr r="0" g="0" b="0"/>
          </a:lnRef>
          <a:fillRef idx="0">
            <a:scrgbClr r="0" g="0" b="0"/>
          </a:fillRef>
          <a:effectRef idx="0">
            <a:scrgbClr r="0" g="0" b="0"/>
          </a:effectRef>
          <a:fontRef idx="minor"/>
        </p:style>
      </p:sp>
      <p:pic>
        <p:nvPicPr>
          <p:cNvPr id="662" name="Picture 12"/>
          <p:cNvPicPr/>
          <p:nvPr/>
        </p:nvPicPr>
        <p:blipFill>
          <a:blip r:embed="rId4"/>
          <a:stretch/>
        </p:blipFill>
        <p:spPr>
          <a:xfrm>
            <a:off x="1931400" y="4611600"/>
            <a:ext cx="7617600" cy="934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sp>
        <p:nvSpPr>
          <p:cNvPr id="664"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Syntax Error – detected at the time of compilation</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Logical Error – detected on run-time</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1. Fatal Logical Error</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2. Non-fatal Logical Error</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838080" y="239760"/>
            <a:ext cx="10512000" cy="77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Nirmala UI"/>
                <a:ea typeface="DejaVu Sans"/>
              </a:rPr>
              <a:t>.NET Framework Stack (क्रमबद्ध जमाव)</a:t>
            </a:r>
            <a:endParaRPr lang="en-US" sz="4400" b="0" strike="noStrike" spc="-1">
              <a:latin typeface="Arial"/>
            </a:endParaRPr>
          </a:p>
        </p:txBody>
      </p:sp>
      <p:pic>
        <p:nvPicPr>
          <p:cNvPr id="507" name="Content Placeholder 4"/>
          <p:cNvPicPr/>
          <p:nvPr/>
        </p:nvPicPr>
        <p:blipFill>
          <a:blip r:embed="rId2"/>
          <a:stretch/>
        </p:blipFill>
        <p:spPr>
          <a:xfrm>
            <a:off x="2698200" y="1019160"/>
            <a:ext cx="5422680" cy="5595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 name="Content Placeholder 3"/>
          <p:cNvPicPr/>
          <p:nvPr/>
        </p:nvPicPr>
        <p:blipFill>
          <a:blip r:embed="rId2"/>
          <a:stretch/>
        </p:blipFill>
        <p:spPr>
          <a:xfrm>
            <a:off x="2089800" y="1550880"/>
            <a:ext cx="8008920" cy="3752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If….Then …. Else  Control Structure </a:t>
            </a:r>
            <a:endParaRPr lang="en-US" sz="4400" b="0" strike="noStrike" spc="-1">
              <a:latin typeface="Arial"/>
            </a:endParaRPr>
          </a:p>
        </p:txBody>
      </p:sp>
      <p:pic>
        <p:nvPicPr>
          <p:cNvPr id="667" name="Content Placeholder 3"/>
          <p:cNvPicPr/>
          <p:nvPr/>
        </p:nvPicPr>
        <p:blipFill>
          <a:blip r:embed="rId2"/>
          <a:stretch/>
        </p:blipFill>
        <p:spPr>
          <a:xfrm>
            <a:off x="838080" y="1847880"/>
            <a:ext cx="6082200" cy="1577520"/>
          </a:xfrm>
          <a:prstGeom prst="rect">
            <a:avLst/>
          </a:prstGeom>
          <a:ln>
            <a:noFill/>
          </a:ln>
        </p:spPr>
      </p:pic>
      <p:pic>
        <p:nvPicPr>
          <p:cNvPr id="668" name="Picture 4"/>
          <p:cNvPicPr/>
          <p:nvPr/>
        </p:nvPicPr>
        <p:blipFill>
          <a:blip r:embed="rId3"/>
          <a:stretch/>
        </p:blipFill>
        <p:spPr>
          <a:xfrm>
            <a:off x="5296680" y="3998520"/>
            <a:ext cx="5894280" cy="1904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 name="Content Placeholder 3"/>
          <p:cNvPicPr/>
          <p:nvPr/>
        </p:nvPicPr>
        <p:blipFill>
          <a:blip r:embed="rId2"/>
          <a:stretch/>
        </p:blipFill>
        <p:spPr>
          <a:xfrm>
            <a:off x="1298520" y="1037880"/>
            <a:ext cx="9591120" cy="4453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 name="Content Placeholder 3"/>
          <p:cNvPicPr/>
          <p:nvPr/>
        </p:nvPicPr>
        <p:blipFill>
          <a:blip r:embed="rId2"/>
          <a:stretch/>
        </p:blipFill>
        <p:spPr>
          <a:xfrm>
            <a:off x="218880" y="977040"/>
            <a:ext cx="5588640" cy="3456360"/>
          </a:xfrm>
          <a:prstGeom prst="rect">
            <a:avLst/>
          </a:prstGeom>
          <a:ln>
            <a:noFill/>
          </a:ln>
        </p:spPr>
      </p:pic>
      <p:pic>
        <p:nvPicPr>
          <p:cNvPr id="671" name="Picture 4"/>
          <p:cNvPicPr/>
          <p:nvPr/>
        </p:nvPicPr>
        <p:blipFill>
          <a:blip r:embed="rId3"/>
          <a:stretch/>
        </p:blipFill>
        <p:spPr>
          <a:xfrm>
            <a:off x="5529600" y="977040"/>
            <a:ext cx="5663160" cy="4900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 name="Content Placeholder 3"/>
          <p:cNvPicPr/>
          <p:nvPr/>
        </p:nvPicPr>
        <p:blipFill>
          <a:blip r:embed="rId2"/>
          <a:stretch/>
        </p:blipFill>
        <p:spPr>
          <a:xfrm>
            <a:off x="1466280" y="951480"/>
            <a:ext cx="5400720" cy="4271760"/>
          </a:xfrm>
          <a:prstGeom prst="rect">
            <a:avLst/>
          </a:prstGeom>
          <a:ln>
            <a:noFill/>
          </a:ln>
        </p:spPr>
      </p:pic>
      <p:sp>
        <p:nvSpPr>
          <p:cNvPr id="673" name="CustomShape 1"/>
          <p:cNvSpPr/>
          <p:nvPr/>
        </p:nvSpPr>
        <p:spPr>
          <a:xfrm>
            <a:off x="8312760" y="1557000"/>
            <a:ext cx="216396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Calibri"/>
                <a:ea typeface="DejaVu Sans"/>
              </a:rPr>
              <a:t>Use of ElseIf Kyword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Repetition Structure </a:t>
            </a:r>
            <a:endParaRPr lang="en-US" sz="4400" b="0" strike="noStrike" spc="-1">
              <a:latin typeface="Arial"/>
            </a:endParaRPr>
          </a:p>
        </p:txBody>
      </p:sp>
      <p:sp>
        <p:nvSpPr>
          <p:cNvPr id="675"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Used to repeat action(s) depending on the condition</a:t>
            </a: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676" name="Picture 3"/>
          <p:cNvPicPr/>
          <p:nvPr/>
        </p:nvPicPr>
        <p:blipFill>
          <a:blip r:embed="rId2"/>
          <a:stretch/>
        </p:blipFill>
        <p:spPr>
          <a:xfrm>
            <a:off x="1015200" y="2523600"/>
            <a:ext cx="5588280" cy="1155240"/>
          </a:xfrm>
          <a:prstGeom prst="rect">
            <a:avLst/>
          </a:prstGeom>
          <a:ln>
            <a:noFill/>
          </a:ln>
        </p:spPr>
      </p:pic>
      <p:sp>
        <p:nvSpPr>
          <p:cNvPr id="677" name="CustomShape 3"/>
          <p:cNvSpPr/>
          <p:nvPr/>
        </p:nvSpPr>
        <p:spPr>
          <a:xfrm>
            <a:off x="8353080" y="2633400"/>
            <a:ext cx="29970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Calibri"/>
                <a:ea typeface="DejaVu Sans"/>
              </a:rPr>
              <a:t>Condition can be True / False</a:t>
            </a:r>
            <a:r>
              <a:rPr lang="en-US" sz="1800" b="0" strike="noStrike" spc="-1">
                <a:solidFill>
                  <a:srgbClr val="000000"/>
                </a:solidFill>
                <a:latin typeface="Calibri"/>
                <a:ea typeface="DejaVu Sans"/>
              </a:rPr>
              <a:t>.</a:t>
            </a:r>
            <a:endParaRPr lang="en-US" sz="1800" b="0" strike="noStrike" spc="-1">
              <a:latin typeface="Arial"/>
            </a:endParaRPr>
          </a:p>
        </p:txBody>
      </p:sp>
      <p:sp>
        <p:nvSpPr>
          <p:cNvPr id="678" name="CustomShape 4"/>
          <p:cNvSpPr/>
          <p:nvPr/>
        </p:nvSpPr>
        <p:spPr>
          <a:xfrm>
            <a:off x="8353080" y="3360960"/>
            <a:ext cx="2788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Calibri"/>
                <a:ea typeface="DejaVu Sans"/>
              </a:rPr>
              <a:t>What are the actions in this pseudo code ?</a:t>
            </a:r>
            <a:endParaRPr lang="en-US" sz="1800" b="0" strike="noStrike" spc="-1">
              <a:latin typeface="Arial"/>
            </a:endParaRPr>
          </a:p>
        </p:txBody>
      </p:sp>
      <p:sp>
        <p:nvSpPr>
          <p:cNvPr id="679" name="CustomShape 5"/>
          <p:cNvSpPr/>
          <p:nvPr/>
        </p:nvSpPr>
        <p:spPr>
          <a:xfrm>
            <a:off x="1226520" y="4435920"/>
            <a:ext cx="4952520" cy="912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Calibri"/>
                <a:ea typeface="DejaVu Sans"/>
              </a:rPr>
              <a:t>Program</a:t>
            </a:r>
            <a:r>
              <a:rPr lang="en-US" sz="1800" b="0" strike="noStrike" spc="-1">
                <a:solidFill>
                  <a:srgbClr val="000000"/>
                </a:solidFill>
                <a:latin typeface="Calibri"/>
                <a:ea typeface="DejaVu Sans"/>
              </a:rPr>
              <a:t> – Find first power of two larger than 1000.</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ea typeface="DejaVu Sans"/>
              </a:rPr>
              <a:t>	2  4  8  16  32  64  128  256   512   </a:t>
            </a:r>
            <a:r>
              <a:rPr lang="en-US" sz="1800" b="1" strike="noStrike" spc="-1">
                <a:solidFill>
                  <a:srgbClr val="000000"/>
                </a:solidFill>
                <a:latin typeface="Calibri"/>
                <a:ea typeface="DejaVu Sans"/>
              </a:rPr>
              <a:t>1024</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Content Placeholder 3"/>
          <p:cNvPicPr/>
          <p:nvPr/>
        </p:nvPicPr>
        <p:blipFill>
          <a:blip r:embed="rId2"/>
          <a:stretch/>
        </p:blipFill>
        <p:spPr>
          <a:xfrm>
            <a:off x="1459440" y="1229400"/>
            <a:ext cx="9492120" cy="4395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CustomShape 1"/>
          <p:cNvSpPr/>
          <p:nvPr/>
        </p:nvSpPr>
        <p:spPr>
          <a:xfrm>
            <a:off x="838080" y="365040"/>
            <a:ext cx="10512000" cy="95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Find first power of 2 greater than 1000.</a:t>
            </a:r>
            <a:endParaRPr lang="en-US" sz="4400" b="0" strike="noStrike" spc="-1">
              <a:latin typeface="Arial"/>
            </a:endParaRPr>
          </a:p>
        </p:txBody>
      </p:sp>
      <p:pic>
        <p:nvPicPr>
          <p:cNvPr id="682" name="Content Placeholder 3"/>
          <p:cNvPicPr/>
          <p:nvPr/>
        </p:nvPicPr>
        <p:blipFill>
          <a:blip r:embed="rId2"/>
          <a:stretch/>
        </p:blipFill>
        <p:spPr>
          <a:xfrm>
            <a:off x="1907280" y="1680480"/>
            <a:ext cx="7515000" cy="408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Do/While repetition - </a:t>
            </a:r>
            <a:endParaRPr lang="en-US" sz="4400" b="0" strike="noStrike" spc="-1">
              <a:latin typeface="Arial"/>
            </a:endParaRPr>
          </a:p>
        </p:txBody>
      </p:sp>
      <p:sp>
        <p:nvSpPr>
          <p:cNvPr id="684"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It behaves like While repetition structure. </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Find first power of 2 greater than 1000 using Do/While.</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685" name="Picture 3"/>
          <p:cNvPicPr/>
          <p:nvPr/>
        </p:nvPicPr>
        <p:blipFill>
          <a:blip r:embed="rId2"/>
          <a:stretch/>
        </p:blipFill>
        <p:spPr>
          <a:xfrm>
            <a:off x="838080" y="3019680"/>
            <a:ext cx="5807880" cy="2364120"/>
          </a:xfrm>
          <a:prstGeom prst="rect">
            <a:avLst/>
          </a:prstGeom>
          <a:ln>
            <a:noFill/>
          </a:ln>
        </p:spPr>
      </p:pic>
      <p:pic>
        <p:nvPicPr>
          <p:cNvPr id="686" name="Picture 5"/>
          <p:cNvPicPr/>
          <p:nvPr/>
        </p:nvPicPr>
        <p:blipFill>
          <a:blip r:embed="rId3"/>
          <a:stretch/>
        </p:blipFill>
        <p:spPr>
          <a:xfrm>
            <a:off x="6797520" y="3005280"/>
            <a:ext cx="5287320" cy="237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Do Until / Loop Structure</a:t>
            </a:r>
            <a:endParaRPr lang="en-US" sz="4400" b="0" strike="noStrike" spc="-1">
              <a:latin typeface="Arial"/>
            </a:endParaRPr>
          </a:p>
        </p:txBody>
      </p:sp>
      <p:sp>
        <p:nvSpPr>
          <p:cNvPr id="688" name="CustomShape 2"/>
          <p:cNvSpPr/>
          <p:nvPr/>
        </p:nvSpPr>
        <p:spPr>
          <a:xfrm>
            <a:off x="838080" y="1519920"/>
            <a:ext cx="10512000" cy="465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Until – negative condition – जब तक नहीं </a:t>
            </a:r>
            <a:endParaRPr lang="en-US" sz="2800" b="0" strike="noStrike" spc="-1">
              <a:latin typeface="Arial"/>
            </a:endParaRPr>
          </a:p>
          <a:p>
            <a:pPr>
              <a:lnSpc>
                <a:spcPct val="90000"/>
              </a:lnSpc>
              <a:spcBef>
                <a:spcPts val="1001"/>
              </a:spcBef>
            </a:pPr>
            <a:endParaRPr lang="en-US" sz="2800" b="0" strike="noStrike" spc="-1">
              <a:latin typeface="Arial"/>
            </a:endParaRPr>
          </a:p>
        </p:txBody>
      </p:sp>
      <p:pic>
        <p:nvPicPr>
          <p:cNvPr id="689" name="Picture 3"/>
          <p:cNvPicPr/>
          <p:nvPr/>
        </p:nvPicPr>
        <p:blipFill>
          <a:blip r:embed="rId2"/>
          <a:stretch/>
        </p:blipFill>
        <p:spPr>
          <a:xfrm>
            <a:off x="838080" y="2375280"/>
            <a:ext cx="6335280" cy="3342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838080" y="365040"/>
            <a:ext cx="10512000" cy="90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US" sz="3200" b="0" strike="noStrike" spc="-1">
                <a:solidFill>
                  <a:srgbClr val="000000"/>
                </a:solidFill>
                <a:latin typeface="Nirmala UI"/>
                <a:ea typeface="DejaVu Sans"/>
              </a:rPr>
              <a:t>Components of .NET Framwork डॉट-नेट फ्रेमवर्क के अवयव </a:t>
            </a:r>
            <a:endParaRPr lang="en-US" sz="3200" b="0" strike="noStrike" spc="-1">
              <a:latin typeface="Arial"/>
            </a:endParaRPr>
          </a:p>
        </p:txBody>
      </p:sp>
      <p:sp>
        <p:nvSpPr>
          <p:cNvPr id="509" name="CustomShape 2"/>
          <p:cNvSpPr/>
          <p:nvPr/>
        </p:nvSpPr>
        <p:spPr>
          <a:xfrm>
            <a:off x="838080" y="1409040"/>
            <a:ext cx="10512000" cy="531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3600">
              <a:lnSpc>
                <a:spcPct val="90000"/>
              </a:lnSpc>
              <a:spcBef>
                <a:spcPts val="1001"/>
              </a:spcBef>
              <a:buClr>
                <a:srgbClr val="000000"/>
              </a:buClr>
              <a:buFont typeface="StarSymbol"/>
              <a:buAutoNum type="arabicPeriod"/>
            </a:pPr>
            <a:r>
              <a:rPr lang="en-US" sz="2400" b="1" strike="noStrike" spc="-1">
                <a:solidFill>
                  <a:srgbClr val="000000"/>
                </a:solidFill>
                <a:latin typeface="Nirmala UI"/>
                <a:ea typeface="DejaVu Sans"/>
              </a:rPr>
              <a:t>Common Language Runtime or CLR</a:t>
            </a:r>
            <a:endParaRPr lang="en-US" sz="2400" b="0" strike="noStrike" spc="-1">
              <a:latin typeface="Arial"/>
            </a:endParaRPr>
          </a:p>
          <a:p>
            <a:pPr>
              <a:lnSpc>
                <a:spcPct val="90000"/>
              </a:lnSpc>
              <a:spcBef>
                <a:spcPts val="1001"/>
              </a:spcBef>
            </a:pPr>
            <a:r>
              <a:rPr lang="en-US" sz="2400" b="1" strike="noStrike" spc="-1">
                <a:solidFill>
                  <a:srgbClr val="000000"/>
                </a:solidFill>
                <a:latin typeface="Nirmala UI"/>
                <a:ea typeface="DejaVu Sans"/>
              </a:rPr>
              <a:t>इसके विभिन्न कार्य निम्नानुसार है - </a:t>
            </a:r>
            <a:endParaRPr lang="en-US" sz="2400" b="0" strike="noStrike" spc="-1">
              <a:latin typeface="Arial"/>
            </a:endParaRPr>
          </a:p>
          <a:p>
            <a:pPr>
              <a:lnSpc>
                <a:spcPct val="90000"/>
              </a:lnSpc>
              <a:spcBef>
                <a:spcPts val="1001"/>
              </a:spcBef>
            </a:pPr>
            <a:r>
              <a:rPr lang="en-US" sz="2400" b="0" strike="noStrike" spc="-1">
                <a:solidFill>
                  <a:srgbClr val="000000"/>
                </a:solidFill>
                <a:latin typeface="Nirmala UI"/>
                <a:ea typeface="DejaVu Sans"/>
              </a:rPr>
              <a:t>Memory management, exception handling, debugging, security checking, thread execution, code execution, code safety, verification and compilation. </a:t>
            </a:r>
            <a:endParaRPr lang="en-US" sz="2400" b="0" strike="noStrike" spc="-1">
              <a:latin typeface="Arial"/>
            </a:endParaRPr>
          </a:p>
          <a:p>
            <a:pPr>
              <a:lnSpc>
                <a:spcPct val="90000"/>
              </a:lnSpc>
              <a:spcBef>
                <a:spcPts val="1001"/>
              </a:spcBef>
            </a:pPr>
            <a:r>
              <a:rPr lang="en-US" sz="2400" b="1" strike="noStrike" spc="-1">
                <a:solidFill>
                  <a:srgbClr val="000000"/>
                </a:solidFill>
                <a:latin typeface="Nirmala UI"/>
                <a:ea typeface="DejaVu Sans"/>
              </a:rPr>
              <a:t>Managed Code </a:t>
            </a:r>
            <a:r>
              <a:rPr lang="en-US" sz="2400" b="0" strike="noStrike" spc="-1">
                <a:solidFill>
                  <a:srgbClr val="000000"/>
                </a:solidFill>
                <a:latin typeface="Nirmala UI"/>
                <a:ea typeface="DejaVu Sans"/>
              </a:rPr>
              <a:t>– Code directly managed by CLR</a:t>
            </a:r>
            <a:endParaRPr lang="en-US" sz="2400" b="0" strike="noStrike" spc="-1">
              <a:latin typeface="Arial"/>
            </a:endParaRPr>
          </a:p>
          <a:p>
            <a:pPr>
              <a:lnSpc>
                <a:spcPct val="90000"/>
              </a:lnSpc>
              <a:spcBef>
                <a:spcPts val="1001"/>
              </a:spcBef>
            </a:pPr>
            <a:r>
              <a:rPr lang="en-US" sz="2400" b="0" strike="noStrike" spc="-1">
                <a:solidFill>
                  <a:srgbClr val="000000"/>
                </a:solidFill>
                <a:latin typeface="Nirmala UI"/>
                <a:ea typeface="DejaVu Sans"/>
              </a:rPr>
              <a:t>Managed code is compiled into CPU independent </a:t>
            </a:r>
            <a:r>
              <a:rPr lang="en-US" sz="2400" b="1" strike="noStrike" spc="-1">
                <a:solidFill>
                  <a:srgbClr val="000000"/>
                </a:solidFill>
                <a:latin typeface="Nirmala UI"/>
                <a:ea typeface="DejaVu Sans"/>
              </a:rPr>
              <a:t>Intermediate Language </a:t>
            </a:r>
            <a:r>
              <a:rPr lang="en-US" sz="2400" b="0" strike="noStrike" spc="-1">
                <a:solidFill>
                  <a:srgbClr val="000000"/>
                </a:solidFill>
                <a:latin typeface="Nirmala UI"/>
                <a:ea typeface="DejaVu Sans"/>
              </a:rPr>
              <a:t>(IL). </a:t>
            </a:r>
            <a:r>
              <a:rPr lang="en-US" sz="2400" b="1" strike="noStrike" spc="-1">
                <a:solidFill>
                  <a:srgbClr val="000000"/>
                </a:solidFill>
                <a:latin typeface="Nirmala UI"/>
                <a:ea typeface="DejaVu Sans"/>
              </a:rPr>
              <a:t>Just In Time (JIT) compiler</a:t>
            </a:r>
            <a:r>
              <a:rPr lang="en-US" sz="2400" b="0" strike="noStrike" spc="-1">
                <a:solidFill>
                  <a:srgbClr val="000000"/>
                </a:solidFill>
                <a:latin typeface="Nirmala UI"/>
                <a:ea typeface="DejaVu Sans"/>
              </a:rPr>
              <a:t> compiles the IL into </a:t>
            </a:r>
            <a:r>
              <a:rPr lang="en-US" sz="2400" b="1" strike="noStrike" spc="-1">
                <a:solidFill>
                  <a:srgbClr val="000000"/>
                </a:solidFill>
                <a:latin typeface="Nirmala UI"/>
                <a:ea typeface="DejaVu Sans"/>
              </a:rPr>
              <a:t>native code</a:t>
            </a:r>
            <a:r>
              <a:rPr lang="en-US" sz="2400" b="0" strike="noStrike" spc="-1">
                <a:solidFill>
                  <a:srgbClr val="000000"/>
                </a:solidFill>
                <a:latin typeface="Nirmala UI"/>
                <a:ea typeface="DejaVu Sans"/>
              </a:rPr>
              <a:t>, which is CPU specific.  </a:t>
            </a:r>
            <a:endParaRPr lang="en-US" sz="2400" b="0" strike="noStrike" spc="-1">
              <a:latin typeface="Arial"/>
            </a:endParaRPr>
          </a:p>
          <a:p>
            <a:pPr>
              <a:lnSpc>
                <a:spcPct val="90000"/>
              </a:lnSpc>
              <a:spcBef>
                <a:spcPts val="1001"/>
              </a:spcBef>
            </a:pPr>
            <a:r>
              <a:rPr lang="en-US" sz="2400" b="1" strike="noStrike" spc="-1">
                <a:solidFill>
                  <a:srgbClr val="000000"/>
                </a:solidFill>
                <a:latin typeface="Nirmala UI"/>
                <a:ea typeface="DejaVu Sans"/>
              </a:rPr>
              <a:t>2. Framework Class Library (FCL)</a:t>
            </a:r>
            <a:r>
              <a:rPr lang="en-US" sz="2400" b="0" strike="noStrike" spc="-1">
                <a:solidFill>
                  <a:srgbClr val="000000"/>
                </a:solidFill>
                <a:latin typeface="Nirmala UI"/>
                <a:ea typeface="DejaVu Sans"/>
              </a:rPr>
              <a:t>– library of reusable types, classes, interfaces, structures and enumerated values , collectively called </a:t>
            </a:r>
            <a:r>
              <a:rPr lang="en-US" sz="2400" b="1" strike="noStrike" spc="-1">
                <a:solidFill>
                  <a:srgbClr val="000000"/>
                </a:solidFill>
                <a:latin typeface="Nirmala UI"/>
                <a:ea typeface="DejaVu Sans"/>
              </a:rPr>
              <a:t>types. </a:t>
            </a:r>
            <a:endParaRPr lang="en-US" sz="2400" b="0" strike="noStrike" spc="-1">
              <a:latin typeface="Arial"/>
            </a:endParaRPr>
          </a:p>
          <a:p>
            <a:pPr>
              <a:lnSpc>
                <a:spcPct val="90000"/>
              </a:lnSpc>
              <a:spcBef>
                <a:spcPts val="1001"/>
              </a:spcBef>
            </a:pPr>
            <a:r>
              <a:rPr lang="en-US" sz="2400" b="1" strike="noStrike" spc="-1">
                <a:solidFill>
                  <a:srgbClr val="000000"/>
                </a:solidFill>
                <a:latin typeface="Nirmala UI"/>
                <a:ea typeface="DejaVu Sans"/>
              </a:rPr>
              <a:t>3. Common Language Specification (CLS)</a:t>
            </a:r>
            <a:r>
              <a:rPr lang="en-US" sz="2400" b="0" strike="noStrike" spc="-1">
                <a:solidFill>
                  <a:srgbClr val="000000"/>
                </a:solidFill>
                <a:latin typeface="Nirmala UI"/>
                <a:ea typeface="DejaVu Sans"/>
              </a:rPr>
              <a:t>– all language specification and language integration </a:t>
            </a:r>
            <a:endParaRPr lang="en-US" sz="2400" b="0" strike="noStrike" spc="-1">
              <a:latin typeface="Arial"/>
            </a:endParaRPr>
          </a:p>
          <a:p>
            <a:pPr>
              <a:lnSpc>
                <a:spcPct val="90000"/>
              </a:lnSpc>
              <a:spcBef>
                <a:spcPts val="1001"/>
              </a:spcBef>
            </a:pPr>
            <a:endParaRPr lang="en-US" sz="2400" b="0" strike="noStrike" spc="-1">
              <a:latin typeface="Arial"/>
            </a:endParaRPr>
          </a:p>
          <a:p>
            <a:pPr>
              <a:lnSpc>
                <a:spcPct val="90000"/>
              </a:lnSpc>
              <a:spcBef>
                <a:spcPts val="1001"/>
              </a:spcBef>
            </a:pP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Assignment Operators </a:t>
            </a:r>
            <a:endParaRPr lang="en-US" sz="4400" b="0" strike="noStrike" spc="-1">
              <a:latin typeface="Arial"/>
            </a:endParaRPr>
          </a:p>
        </p:txBody>
      </p:sp>
      <p:pic>
        <p:nvPicPr>
          <p:cNvPr id="691" name="Content Placeholder 3"/>
          <p:cNvPicPr/>
          <p:nvPr/>
        </p:nvPicPr>
        <p:blipFill>
          <a:blip r:embed="rId2"/>
          <a:stretch/>
        </p:blipFill>
        <p:spPr>
          <a:xfrm>
            <a:off x="838080" y="1690560"/>
            <a:ext cx="8400960" cy="4293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ustomShape 1"/>
          <p:cNvSpPr/>
          <p:nvPr/>
        </p:nvSpPr>
        <p:spPr>
          <a:xfrm>
            <a:off x="838080" y="365040"/>
            <a:ext cx="10512000" cy="84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Solving a Problem(1) using Computer </a:t>
            </a:r>
            <a:endParaRPr lang="en-US" sz="4400" b="0" strike="noStrike" spc="-1">
              <a:latin typeface="Arial"/>
            </a:endParaRPr>
          </a:p>
        </p:txBody>
      </p:sp>
      <p:pic>
        <p:nvPicPr>
          <p:cNvPr id="693" name="Content Placeholder 3"/>
          <p:cNvPicPr/>
          <p:nvPr/>
        </p:nvPicPr>
        <p:blipFill>
          <a:blip r:embed="rId2"/>
          <a:stretch/>
        </p:blipFill>
        <p:spPr>
          <a:xfrm>
            <a:off x="838080" y="1762200"/>
            <a:ext cx="8598600" cy="842400"/>
          </a:xfrm>
          <a:prstGeom prst="rect">
            <a:avLst/>
          </a:prstGeom>
          <a:ln>
            <a:noFill/>
          </a:ln>
        </p:spPr>
      </p:pic>
      <p:sp>
        <p:nvSpPr>
          <p:cNvPr id="694" name="CustomShape 2"/>
          <p:cNvSpPr/>
          <p:nvPr/>
        </p:nvSpPr>
        <p:spPr>
          <a:xfrm>
            <a:off x="10070640" y="1961640"/>
            <a:ext cx="15883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Problem Statement</a:t>
            </a:r>
            <a:endParaRPr lang="en-US" sz="1800" b="0" strike="noStrike" spc="-1">
              <a:latin typeface="Arial"/>
            </a:endParaRPr>
          </a:p>
        </p:txBody>
      </p:sp>
      <p:sp>
        <p:nvSpPr>
          <p:cNvPr id="695" name="CustomShape 3"/>
          <p:cNvSpPr/>
          <p:nvPr/>
        </p:nvSpPr>
        <p:spPr>
          <a:xfrm flipH="1">
            <a:off x="9016920" y="2284920"/>
            <a:ext cx="1046880" cy="360"/>
          </a:xfrm>
          <a:custGeom>
            <a:avLst/>
            <a:gdLst/>
            <a:ahLst/>
            <a:cxnLst/>
            <a:rect l="l" t="t" r="r" b="b"/>
            <a:pathLst>
              <a:path w="21600" h="21600">
                <a:moveTo>
                  <a:pt x="0" y="0"/>
                </a:moveTo>
                <a:lnTo>
                  <a:pt x="21600" y="21600"/>
                </a:lnTo>
              </a:path>
            </a:pathLst>
          </a:custGeom>
          <a:noFill/>
          <a:ln w="9360">
            <a:solidFill>
              <a:srgbClr val="3F6EC2"/>
            </a:solidFill>
            <a:round/>
            <a:tailEnd type="triangle" w="med" len="med"/>
          </a:ln>
        </p:spPr>
        <p:style>
          <a:lnRef idx="0">
            <a:scrgbClr r="0" g="0" b="0"/>
          </a:lnRef>
          <a:fillRef idx="0">
            <a:scrgbClr r="0" g="0" b="0"/>
          </a:fillRef>
          <a:effectRef idx="0">
            <a:scrgbClr r="0" g="0" b="0"/>
          </a:effectRef>
          <a:fontRef idx="minor"/>
        </p:style>
      </p:sp>
      <p:sp>
        <p:nvSpPr>
          <p:cNvPr id="696" name="CustomShape 4"/>
          <p:cNvSpPr/>
          <p:nvPr/>
        </p:nvSpPr>
        <p:spPr>
          <a:xfrm>
            <a:off x="1433160" y="2953440"/>
            <a:ext cx="4474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Average = sum of grades / number of students</a:t>
            </a:r>
            <a:endParaRPr lang="en-US" sz="1800" b="0" strike="noStrike" spc="-1">
              <a:latin typeface="Arial"/>
            </a:endParaRPr>
          </a:p>
        </p:txBody>
      </p:sp>
      <p:sp>
        <p:nvSpPr>
          <p:cNvPr id="697" name="CustomShape 5"/>
          <p:cNvSpPr/>
          <p:nvPr/>
        </p:nvSpPr>
        <p:spPr>
          <a:xfrm>
            <a:off x="874800" y="3668040"/>
            <a:ext cx="58795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Counter-controlled repetition to input grades of ten students.</a:t>
            </a:r>
            <a:endParaRPr lang="en-US" sz="1800" b="0" strike="noStrike" spc="-1">
              <a:latin typeface="Arial"/>
            </a:endParaRPr>
          </a:p>
        </p:txBody>
      </p:sp>
      <p:sp>
        <p:nvSpPr>
          <p:cNvPr id="698" name="CustomShape 6"/>
          <p:cNvSpPr/>
          <p:nvPr/>
        </p:nvSpPr>
        <p:spPr>
          <a:xfrm>
            <a:off x="926640" y="4197960"/>
            <a:ext cx="5951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Calibri"/>
                <a:ea typeface="DejaVu Sans"/>
              </a:rPr>
              <a:t>Counter</a:t>
            </a:r>
            <a:r>
              <a:rPr lang="en-US" sz="1800" b="0" strike="noStrike" spc="-1">
                <a:solidFill>
                  <a:srgbClr val="000000"/>
                </a:solidFill>
                <a:latin typeface="Calibri"/>
                <a:ea typeface="DejaVu Sans"/>
              </a:rPr>
              <a:t> is used to keep track of number of times a set of statements has executed. </a:t>
            </a:r>
            <a:endParaRPr lang="en-US" sz="1800" b="0" strike="noStrike" spc="-1">
              <a:latin typeface="Arial"/>
            </a:endParaRPr>
          </a:p>
        </p:txBody>
      </p:sp>
      <p:sp>
        <p:nvSpPr>
          <p:cNvPr id="699" name="CustomShape 7"/>
          <p:cNvSpPr/>
          <p:nvPr/>
        </p:nvSpPr>
        <p:spPr>
          <a:xfrm>
            <a:off x="960120" y="5097240"/>
            <a:ext cx="61675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Calibri"/>
                <a:ea typeface="DejaVu Sans"/>
              </a:rPr>
              <a:t>Definite repetition </a:t>
            </a:r>
            <a:r>
              <a:rPr lang="en-US" sz="1800" b="0" strike="noStrike" spc="-1">
                <a:solidFill>
                  <a:srgbClr val="000000"/>
                </a:solidFill>
                <a:latin typeface="Calibri"/>
                <a:ea typeface="DejaVu Sans"/>
              </a:rPr>
              <a:t>= number of repetitions is known in advance.</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600" b="0" strike="noStrike" spc="-1">
                <a:solidFill>
                  <a:srgbClr val="000000"/>
                </a:solidFill>
                <a:latin typeface="Calibri Light"/>
                <a:ea typeface="DejaVu Sans"/>
              </a:rPr>
              <a:t>Psuedo Code to solve the problem(1) - </a:t>
            </a:r>
            <a:endParaRPr lang="en-US" sz="3600" b="0" strike="noStrike" spc="-1">
              <a:latin typeface="Arial"/>
            </a:endParaRPr>
          </a:p>
        </p:txBody>
      </p:sp>
      <p:pic>
        <p:nvPicPr>
          <p:cNvPr id="701" name="Content Placeholder 3"/>
          <p:cNvPicPr/>
          <p:nvPr/>
        </p:nvPicPr>
        <p:blipFill>
          <a:blip r:embed="rId2"/>
          <a:stretch/>
        </p:blipFill>
        <p:spPr>
          <a:xfrm>
            <a:off x="838080" y="1464480"/>
            <a:ext cx="9896400" cy="4772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sp>
      <p:sp>
        <p:nvSpPr>
          <p:cNvPr id="703"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1" strike="noStrike" spc="-1">
                <a:solidFill>
                  <a:srgbClr val="000000"/>
                </a:solidFill>
                <a:latin typeface="Calibri"/>
                <a:ea typeface="DejaVu Sans"/>
              </a:rPr>
              <a:t>Double </a:t>
            </a:r>
            <a:r>
              <a:rPr lang="en-US" sz="2800" b="0" strike="noStrike" spc="-1">
                <a:solidFill>
                  <a:srgbClr val="000000"/>
                </a:solidFill>
                <a:latin typeface="Calibri"/>
                <a:ea typeface="DejaVu Sans"/>
              </a:rPr>
              <a:t>– used to store double-precesion floating point number.</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1" strike="noStrike" spc="-1">
                <a:solidFill>
                  <a:srgbClr val="000000"/>
                </a:solidFill>
                <a:latin typeface="Calibri"/>
                <a:ea typeface="DejaVu Sans"/>
              </a:rPr>
              <a:t>Single</a:t>
            </a:r>
            <a:r>
              <a:rPr lang="en-US" sz="2800" b="0" strike="noStrike" spc="-1">
                <a:solidFill>
                  <a:srgbClr val="000000"/>
                </a:solidFill>
                <a:latin typeface="Calibri"/>
                <a:ea typeface="DejaVu Sans"/>
              </a:rPr>
              <a:t> – used to store Single-precision floating point numbers.</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Sentinel-Controlled repetition</a:t>
            </a:r>
            <a:endParaRPr lang="en-US" sz="4400" b="0" strike="noStrike" spc="-1">
              <a:latin typeface="Arial"/>
            </a:endParaRPr>
          </a:p>
        </p:txBody>
      </p:sp>
      <p:sp>
        <p:nvSpPr>
          <p:cNvPr id="705"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Stop repetition when a particular value is entered by user. </a:t>
            </a:r>
            <a:endParaRPr lang="en-US" sz="2800" b="0" strike="noStrike" spc="-1">
              <a:latin typeface="Arial"/>
            </a:endParaRPr>
          </a:p>
          <a:p>
            <a:pPr>
              <a:lnSpc>
                <a:spcPct val="90000"/>
              </a:lnSpc>
              <a:spcBef>
                <a:spcPts val="1001"/>
              </a:spcBef>
            </a:pPr>
            <a:r>
              <a:rPr lang="en-US" sz="2800" b="0" strike="noStrike" spc="-1">
                <a:solidFill>
                  <a:srgbClr val="000000"/>
                </a:solidFill>
                <a:latin typeface="Calibri"/>
                <a:ea typeface="DejaVu Sans"/>
              </a:rPr>
              <a:t>   e.g. ESC key or Q or -1</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Special value called “sentinel value” ( also called signal value / dummy value / flag value ) to indicate end of repetition.</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It is also called indefinite repetition because the number of repetitions is not known before the loop begins its execution.</a:t>
            </a:r>
            <a:endParaRPr lang="en-US" sz="2800" b="0" strike="noStrike" spc="-1">
              <a:latin typeface="Arial"/>
            </a:endParaRPr>
          </a:p>
          <a:p>
            <a:pPr>
              <a:lnSpc>
                <a:spcPct val="90000"/>
              </a:lnSpc>
              <a:spcBef>
                <a:spcPts val="1001"/>
              </a:spcBef>
            </a:pP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Problem(2)</a:t>
            </a:r>
            <a:endParaRPr lang="en-US" sz="4400" b="0" strike="noStrike" spc="-1">
              <a:latin typeface="Arial"/>
            </a:endParaRPr>
          </a:p>
        </p:txBody>
      </p:sp>
      <p:pic>
        <p:nvPicPr>
          <p:cNvPr id="707" name="Content Placeholder 3"/>
          <p:cNvPicPr/>
          <p:nvPr/>
        </p:nvPicPr>
        <p:blipFill>
          <a:blip r:embed="rId2"/>
          <a:stretch/>
        </p:blipFill>
        <p:spPr>
          <a:xfrm>
            <a:off x="731880" y="1690560"/>
            <a:ext cx="10512000" cy="721440"/>
          </a:xfrm>
          <a:prstGeom prst="rect">
            <a:avLst/>
          </a:prstGeom>
          <a:ln>
            <a:noFill/>
          </a:ln>
        </p:spPr>
      </p:pic>
      <p:sp>
        <p:nvSpPr>
          <p:cNvPr id="708" name="CustomShape 2"/>
          <p:cNvSpPr/>
          <p:nvPr/>
        </p:nvSpPr>
        <p:spPr>
          <a:xfrm>
            <a:off x="1248120" y="2805120"/>
            <a:ext cx="58287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Number of students not known in advance in this case.</a:t>
            </a:r>
            <a:endParaRPr lang="en-US" sz="1800" b="0" strike="noStrike" spc="-1">
              <a:latin typeface="Arial"/>
            </a:endParaRPr>
          </a:p>
        </p:txBody>
      </p:sp>
      <p:sp>
        <p:nvSpPr>
          <p:cNvPr id="709" name="CustomShape 3"/>
          <p:cNvSpPr/>
          <p:nvPr/>
        </p:nvSpPr>
        <p:spPr>
          <a:xfrm>
            <a:off x="1257840" y="3429000"/>
            <a:ext cx="697356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ea typeface="DejaVu Sans"/>
              </a:rPr>
              <a:t>Since grade value is between 0 to 100. So we can use -1 as sentinel value.</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 name="Picture 3"/>
          <p:cNvPicPr/>
          <p:nvPr/>
        </p:nvPicPr>
        <p:blipFill>
          <a:blip r:embed="rId2"/>
          <a:stretch/>
        </p:blipFill>
        <p:spPr>
          <a:xfrm>
            <a:off x="1666080" y="640800"/>
            <a:ext cx="8856360" cy="5572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ea typeface="DejaVu Sans"/>
              </a:rPr>
              <a:t>Repetition - </a:t>
            </a:r>
            <a:endParaRPr lang="en-US" sz="4400" b="0" strike="noStrike" spc="-1">
              <a:latin typeface="Arial"/>
            </a:endParaRPr>
          </a:p>
        </p:txBody>
      </p:sp>
      <p:sp>
        <p:nvSpPr>
          <p:cNvPr id="712"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5000">
              <a:lnSpc>
                <a:spcPct val="90000"/>
              </a:lnSpc>
              <a:spcBef>
                <a:spcPts val="1001"/>
              </a:spcBef>
              <a:buClr>
                <a:srgbClr val="000000"/>
              </a:buClr>
              <a:buFont typeface="Arial"/>
              <a:buChar char="•"/>
            </a:pPr>
            <a:r>
              <a:rPr lang="en-US" sz="2800" b="1" strike="noStrike" spc="-1">
                <a:solidFill>
                  <a:srgbClr val="000000"/>
                </a:solidFill>
                <a:latin typeface="Calibri"/>
                <a:ea typeface="DejaVu Sans"/>
              </a:rPr>
              <a:t>Sentinel Controlled Repetition </a:t>
            </a:r>
            <a:r>
              <a:rPr lang="en-US" sz="2800" b="0" strike="noStrike" spc="-1">
                <a:solidFill>
                  <a:srgbClr val="000000"/>
                </a:solidFill>
                <a:latin typeface="Calibri"/>
                <a:ea typeface="DejaVu Sans"/>
              </a:rPr>
              <a:t>(number of time to repeat is not known)</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1" strike="noStrike" spc="-1">
                <a:solidFill>
                  <a:srgbClr val="000000"/>
                </a:solidFill>
                <a:latin typeface="Calibri"/>
                <a:ea typeface="DejaVu Sans"/>
              </a:rPr>
              <a:t>Counter Controlled Repetition  </a:t>
            </a:r>
            <a:r>
              <a:rPr lang="en-US" sz="2800" b="0" strike="noStrike" spc="-1">
                <a:solidFill>
                  <a:srgbClr val="000000"/>
                </a:solidFill>
                <a:latin typeface="Calibri"/>
                <a:ea typeface="DejaVu Sans"/>
              </a:rPr>
              <a:t>(number of times to repeat is known in advance)</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Counter variable, Initial / Starting value of counter, final value of counter and condition to check for final value of counter</a:t>
            </a:r>
            <a:endParaRPr lang="en-US" sz="2800" b="0" strike="noStrike" spc="-1">
              <a:latin typeface="Arial"/>
            </a:endParaRPr>
          </a:p>
          <a:p>
            <a:pPr marL="228600" indent="-22500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 </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CustomShape 1"/>
          <p:cNvSpPr/>
          <p:nvPr/>
        </p:nvSpPr>
        <p:spPr>
          <a:xfrm>
            <a:off x="838080" y="72216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Calibri"/>
                <a:ea typeface="DejaVu Sans"/>
              </a:rPr>
              <a:t>While Structure </a:t>
            </a:r>
            <a:endParaRPr lang="en-US" sz="4000" b="0" strike="noStrike" spc="-1">
              <a:latin typeface="Arial"/>
            </a:endParaRPr>
          </a:p>
        </p:txBody>
      </p:sp>
      <p:pic>
        <p:nvPicPr>
          <p:cNvPr id="714" name="Picture 713"/>
          <p:cNvPicPr/>
          <p:nvPr/>
        </p:nvPicPr>
        <p:blipFill>
          <a:blip r:embed="rId2"/>
          <a:stretch/>
        </p:blipFill>
        <p:spPr>
          <a:xfrm rot="21573600">
            <a:off x="830880" y="3058560"/>
            <a:ext cx="9468720" cy="2110320"/>
          </a:xfrm>
          <a:prstGeom prst="rect">
            <a:avLst/>
          </a:prstGeom>
          <a:ln>
            <a:noFill/>
          </a:ln>
        </p:spPr>
      </p:pic>
      <p:pic>
        <p:nvPicPr>
          <p:cNvPr id="715" name="Picture 714"/>
          <p:cNvPicPr/>
          <p:nvPr/>
        </p:nvPicPr>
        <p:blipFill>
          <a:blip r:embed="rId3"/>
          <a:stretch/>
        </p:blipFill>
        <p:spPr>
          <a:xfrm>
            <a:off x="863280" y="2286000"/>
            <a:ext cx="9374760" cy="514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CustomShape 1"/>
          <p:cNvSpPr/>
          <p:nvPr/>
        </p:nvSpPr>
        <p:spPr>
          <a:xfrm>
            <a:off x="838080" y="722160"/>
            <a:ext cx="10512000" cy="608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0" strike="noStrike" spc="-1">
                <a:solidFill>
                  <a:srgbClr val="000000"/>
                </a:solidFill>
                <a:latin typeface="Calibri"/>
                <a:ea typeface="DejaVu Sans"/>
              </a:rPr>
              <a:t>For/Next Structure </a:t>
            </a:r>
            <a:endParaRPr lang="en-US" sz="4000" b="0" strike="noStrike" spc="-1">
              <a:latin typeface="Arial"/>
            </a:endParaRPr>
          </a:p>
        </p:txBody>
      </p:sp>
      <p:pic>
        <p:nvPicPr>
          <p:cNvPr id="717" name="Picture 716"/>
          <p:cNvPicPr/>
          <p:nvPr/>
        </p:nvPicPr>
        <p:blipFill>
          <a:blip r:embed="rId2"/>
          <a:stretch/>
        </p:blipFill>
        <p:spPr>
          <a:xfrm>
            <a:off x="822960" y="2834640"/>
            <a:ext cx="10420920" cy="2161440"/>
          </a:xfrm>
          <a:prstGeom prst="rect">
            <a:avLst/>
          </a:prstGeom>
          <a:ln>
            <a:noFill/>
          </a:ln>
        </p:spPr>
      </p:pic>
      <p:pic>
        <p:nvPicPr>
          <p:cNvPr id="718" name="Picture 717"/>
          <p:cNvPicPr/>
          <p:nvPr/>
        </p:nvPicPr>
        <p:blipFill>
          <a:blip r:embed="rId3"/>
          <a:stretch/>
        </p:blipFill>
        <p:spPr>
          <a:xfrm>
            <a:off x="823320" y="1817640"/>
            <a:ext cx="5208480" cy="539280"/>
          </a:xfrm>
          <a:prstGeom prst="rect">
            <a:avLst/>
          </a:prstGeom>
          <a:ln>
            <a:noFill/>
          </a:ln>
        </p:spPr>
      </p:pic>
      <p:sp>
        <p:nvSpPr>
          <p:cNvPr id="719" name="CustomShape 2"/>
          <p:cNvSpPr/>
          <p:nvPr/>
        </p:nvSpPr>
        <p:spPr>
          <a:xfrm>
            <a:off x="7680960" y="457200"/>
            <a:ext cx="40201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Arial"/>
                <a:ea typeface="DejaVu Sans"/>
              </a:rPr>
              <a:t>To     = keyword </a:t>
            </a:r>
            <a:endParaRPr lang="en-US" sz="2400" b="0" strike="noStrike" spc="-1">
              <a:latin typeface="Arial"/>
            </a:endParaRPr>
          </a:p>
          <a:p>
            <a:pPr>
              <a:lnSpc>
                <a:spcPct val="100000"/>
              </a:lnSpc>
            </a:pPr>
            <a:r>
              <a:rPr lang="en-US" sz="2400" b="0" strike="noStrike" spc="-1">
                <a:solidFill>
                  <a:srgbClr val="000000"/>
                </a:solidFill>
                <a:latin typeface="Arial"/>
                <a:ea typeface="DejaVu Sans"/>
              </a:rPr>
              <a:t>Step = keyword</a:t>
            </a:r>
            <a:endParaRPr lang="en-US" sz="2400" b="0" strike="noStrike" spc="-1">
              <a:latin typeface="Arial"/>
            </a:endParaRPr>
          </a:p>
          <a:p>
            <a:pPr>
              <a:lnSpc>
                <a:spcPct val="100000"/>
              </a:lnSpc>
            </a:pPr>
            <a:r>
              <a:rPr lang="en-US" sz="2400" b="0" strike="noStrike" spc="-1">
                <a:solidFill>
                  <a:srgbClr val="000000"/>
                </a:solidFill>
                <a:latin typeface="Arial"/>
                <a:ea typeface="DejaVu Sans"/>
              </a:rPr>
              <a:t>Next = keyword</a:t>
            </a:r>
            <a:endParaRPr lang="en-US" sz="2400" b="0" strike="noStrike" spc="-1">
              <a:latin typeface="Arial"/>
            </a:endParaRPr>
          </a:p>
          <a:p>
            <a:pPr>
              <a:lnSpc>
                <a:spcPct val="100000"/>
              </a:lnSpc>
            </a:pPr>
            <a:r>
              <a:rPr lang="en-US" sz="2400" b="0" strike="noStrike" spc="-1">
                <a:solidFill>
                  <a:srgbClr val="000000"/>
                </a:solidFill>
                <a:latin typeface="Arial"/>
                <a:ea typeface="DejaVu Sans"/>
              </a:rPr>
              <a:t>For   = keyword </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38836</TotalTime>
  <Words>7016</Words>
  <Application>Microsoft Office PowerPoint</Application>
  <PresentationFormat>Custom</PresentationFormat>
  <Paragraphs>857</Paragraphs>
  <Slides>193</Slides>
  <Notes>0</Notes>
  <HiddenSlides>0</HiddenSlides>
  <MMClips>0</MMClips>
  <ScaleCrop>false</ScaleCrop>
  <HeadingPairs>
    <vt:vector size="4" baseType="variant">
      <vt:variant>
        <vt:lpstr>Theme</vt:lpstr>
      </vt:variant>
      <vt:variant>
        <vt:i4>13</vt:i4>
      </vt:variant>
      <vt:variant>
        <vt:lpstr>Slide Titles</vt:lpstr>
      </vt:variant>
      <vt:variant>
        <vt:i4>193</vt:i4>
      </vt:variant>
    </vt:vector>
  </HeadingPairs>
  <TitlesOfParts>
    <vt:vector size="206"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 Framework</dc:title>
  <dc:subject/>
  <dc:creator>Purshottam Jangid</dc:creator>
  <dc:description/>
  <cp:lastModifiedBy>Purshottam Jangid</cp:lastModifiedBy>
  <cp:revision>1191</cp:revision>
  <dcterms:created xsi:type="dcterms:W3CDTF">2019-08-05T03:08:20Z</dcterms:created>
  <dcterms:modified xsi:type="dcterms:W3CDTF">2019-10-24T09:23:54Z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98</vt:i4>
  </property>
</Properties>
</file>